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5" r:id="rId1"/>
  </p:sldMasterIdLst>
  <p:notesMasterIdLst>
    <p:notesMasterId r:id="rId28"/>
  </p:notesMasterIdLst>
  <p:sldIdLst>
    <p:sldId id="437" r:id="rId2"/>
    <p:sldId id="370" r:id="rId3"/>
    <p:sldId id="380" r:id="rId4"/>
    <p:sldId id="397" r:id="rId5"/>
    <p:sldId id="381" r:id="rId6"/>
    <p:sldId id="382" r:id="rId7"/>
    <p:sldId id="383" r:id="rId8"/>
    <p:sldId id="384" r:id="rId9"/>
    <p:sldId id="385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430" r:id="rId21"/>
    <p:sldId id="431" r:id="rId22"/>
    <p:sldId id="432" r:id="rId23"/>
    <p:sldId id="433" r:id="rId24"/>
    <p:sldId id="434" r:id="rId25"/>
    <p:sldId id="435" r:id="rId26"/>
    <p:sldId id="43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FF23"/>
    <a:srgbClr val="FF8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159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A4F654-D71D-4B75-8349-7D610DD045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C54D21-D59D-4BE1-B40F-74D50E33B4A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14DDA96F-9E44-4B07-AA3E-1102A134A8C9}" type="datetime1">
              <a:rPr lang="en-US" altLang="en-US"/>
              <a:pPr/>
              <a:t>6/30/2019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3A78B76-FA4E-4537-AF65-2F2F2164F9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1845CDF-5DA8-4317-A743-EDAEBCD00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A73EB-B860-40BD-8D99-A5FE57C85C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23EAC-F970-47F7-92B1-6C941DFE9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FA3D66A2-3CBB-4628-B7E8-02CB923D1F0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投影片影像版面配置區 1">
            <a:extLst>
              <a:ext uri="{FF2B5EF4-FFF2-40B4-BE49-F238E27FC236}">
                <a16:creationId xmlns:a16="http://schemas.microsoft.com/office/drawing/2014/main" id="{A37F474A-E353-4712-9F37-907497FE90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備忘稿版面配置區 2">
            <a:extLst>
              <a:ext uri="{FF2B5EF4-FFF2-40B4-BE49-F238E27FC236}">
                <a16:creationId xmlns:a16="http://schemas.microsoft.com/office/drawing/2014/main" id="{468E910B-6247-406B-BE1F-9D6B965D67D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>
              <a:spcBef>
                <a:spcPct val="0"/>
              </a:spcBef>
            </a:pPr>
            <a:r>
              <a:rPr lang="en-US" altLang="zh-TW"/>
              <a:t>SOM: http://alaric-research.blogspot.tw/2011/02/self-organizing-map.html</a:t>
            </a:r>
            <a:endParaRPr lang="zh-TW" altLang="en-US"/>
          </a:p>
          <a:p>
            <a:pPr defTabSz="914400"/>
            <a:endParaRPr lang="zh-TW" altLang="en-US"/>
          </a:p>
        </p:txBody>
      </p:sp>
      <p:sp>
        <p:nvSpPr>
          <p:cNvPr id="18435" name="投影片編號版面配置區 3">
            <a:extLst>
              <a:ext uri="{FF2B5EF4-FFF2-40B4-BE49-F238E27FC236}">
                <a16:creationId xmlns:a16="http://schemas.microsoft.com/office/drawing/2014/main" id="{88F135ED-708E-4E28-9D48-430411E2C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7DA278E-3007-4006-9C37-1E8F9BB63FEA}" type="slidenum">
              <a:rPr lang="zh-TW" altLang="en-US" sz="1200"/>
              <a:pPr eaLnBrk="1" hangingPunct="1"/>
              <a:t>5</a:t>
            </a:fld>
            <a:endParaRPr lang="zh-TW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影像版面配置區 1">
            <a:extLst>
              <a:ext uri="{FF2B5EF4-FFF2-40B4-BE49-F238E27FC236}">
                <a16:creationId xmlns:a16="http://schemas.microsoft.com/office/drawing/2014/main" id="{9C25E64C-AC3C-44EE-9EA6-32F5058BE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備忘稿版面配置區 2">
            <a:extLst>
              <a:ext uri="{FF2B5EF4-FFF2-40B4-BE49-F238E27FC236}">
                <a16:creationId xmlns:a16="http://schemas.microsoft.com/office/drawing/2014/main" id="{D1D348D5-C780-4D3A-9D49-1C26EEF4A69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>
              <a:spcBef>
                <a:spcPct val="0"/>
              </a:spcBef>
            </a:pPr>
            <a:r>
              <a:rPr lang="en-US" altLang="zh-TW"/>
              <a:t>SOM: http://alaric-research.blogspot.tw/2011/02/self-organizing-map.html</a:t>
            </a:r>
            <a:endParaRPr lang="zh-TW" altLang="en-US"/>
          </a:p>
          <a:p>
            <a:pPr defTabSz="914400"/>
            <a:endParaRPr lang="zh-TW" altLang="en-US"/>
          </a:p>
        </p:txBody>
      </p:sp>
      <p:sp>
        <p:nvSpPr>
          <p:cNvPr id="20483" name="投影片編號版面配置區 3">
            <a:extLst>
              <a:ext uri="{FF2B5EF4-FFF2-40B4-BE49-F238E27FC236}">
                <a16:creationId xmlns:a16="http://schemas.microsoft.com/office/drawing/2014/main" id="{15F7E0F0-16FD-4E9F-A522-C5BC8642B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0EC8EC5-3578-4363-9FC1-6692E82BB3E5}" type="slidenum">
              <a:rPr lang="zh-TW" altLang="en-US" sz="1200"/>
              <a:pPr eaLnBrk="1" hangingPunct="1"/>
              <a:t>6</a:t>
            </a:fld>
            <a:endParaRPr lang="zh-TW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FF91-0E89-4C0E-BAB1-D72D143CB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5FE2E-2A00-4237-BA8D-FA3CD8219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626A8-E8A5-47B6-BE04-DDE6C2A42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7DC43-7854-4D99-B24D-EE711F84F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546C9-0162-4690-8E6F-54E3E9B17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E770-ADF7-4F38-999F-48F777755D3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8579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D7E55-9CCD-48A1-A8B7-AEDADC4C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5DF19-2FB0-4D33-9AF2-14E6BD25C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137FD-88FE-4881-91CB-67D5A955A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A325E-D282-488B-A437-C57AAF65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6BAEF-9C28-428B-B5D7-FDE3EE13D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CC22D-F040-4C27-BE13-94EED826C45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592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1C697D-A335-44FE-9174-F179951BC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FF5D8-87E3-462C-A564-CF66748FB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CD9D-40EB-43A3-A695-8BC8763B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F887C-2FAE-4EEF-83DC-F8894D5B5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5FB63-6022-4BDA-8E35-464AD9F61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D53DA-7318-421F-8E60-E65510DCA8B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55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D502-DCCB-4CA0-916A-6A1A00A4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08EE7-456E-4CFC-899E-E479E4E69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4A919-5B94-48D1-8DE7-BDB15095B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F3F23-7358-41A3-B95F-93E8BE0AE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02C9D-197D-48D6-9C7D-02E7BC11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47366-7CB6-48BD-A82B-24E8AB8134F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1094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51A55-36AC-4694-87D2-16CA5947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9FB7E-58C5-40CD-BE15-AC1C7282D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343AD-B12A-4121-91E4-A3B358100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4DF41-3755-4117-AE8A-0CFED810D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CE86B-FCEE-4368-BD8E-8EBFF7851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E7288-0C76-4856-A3C4-DA8D9BD9B3D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9870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5E4D-A9FB-4200-8947-0D80F5710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30318-FD5C-439F-B1C3-48358C2D7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86580-B14B-4008-B252-822B295E0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960C2-E939-4E90-A517-6F29463D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6C7071-5E34-48BD-8757-2753A49A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15C4B-3EDA-47E4-923B-1A0BA20D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9BDDE-FFB7-4CAE-98CE-4599DA74B95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5629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20F7-27A5-4DBF-B588-345885B4D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7D63D-F5E0-4A64-9645-6C111E807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B96F1-3AC3-4296-955B-390852333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09037-FF2E-4F89-9D35-C6591F5D6C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EE4851-F798-4DE2-905B-99B1ED1C6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FDB895-E496-4D70-8ED7-DD7220AB5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8A0B5E-1753-435A-B280-3721BD655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E1160B-CFE4-4A65-8358-22A472D5E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37655-50A2-42F6-ABC6-7CCEFD437DB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9944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94B0-70B5-48B3-897A-2EBBD561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F9BFD-5FAD-4470-A298-144B7FD4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F87EF-41CA-4272-AD8C-B447D661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F8A0-19A1-4A46-B0D3-51E8FCB4C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15553-17BB-4944-80ED-1AB20312732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3704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7424B2-0C5C-4825-8954-1186E7B85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097591-99A4-4F95-9894-7099CD84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6117A-DC40-4AC6-80FC-EB2F5061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E2A6B-D2D4-4C72-9B66-71D6D9C7CF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001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8E26-E406-43F2-AD05-C0FF0A7C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780C1-6122-41C6-A02A-D4917D9B1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3DDD6-08A5-4EE6-9CA9-4A6D17AE1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3CFCD4-8F11-4CE0-A63C-BAB28FE5D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C16F6-DCBA-4AD2-AFD9-6FE7223DB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C6E3A-65C3-45EC-B854-CD7A771A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E9B66-0E0A-4EC0-A20A-3625E110A95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1258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D130-759A-4D34-B432-BC957025B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AD32D-5155-44D9-B6BD-3129E68A1D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D279B-DADA-4B22-B007-1B1BB78AD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F5B71-2193-4ECC-AEA5-16DCB1436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CE664-9EF8-4CB5-9023-EC384C6CF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63C5F-4240-444B-9C10-3562EDEA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6CC7-3C5B-4E93-96E4-2FB6AE61840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168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49E14B-BE11-479B-B786-F2E4622E4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D9ACA-947F-4731-B149-3E33215A1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8B021-AA06-4B12-B612-0D608C0EC1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4C432-8F68-4C8D-9FC9-2B6353A66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5E82C-0901-4CAB-8606-CD20DCF8A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446B6-FE2F-4B07-A9BC-7E15E96166C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83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hyperlink" Target="https://zhuanlan.zhihu.com/p/2476705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hyperlink" Target="https://github.com/carpedm20/DCGAN-tensorflow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eJINHjyzOU" TargetMode="External"/><Relationship Id="rId2" Type="http://schemas.openxmlformats.org/officeDocument/2006/relationships/hyperlink" Target="https://www.youtube.com/watch?v=YpdP_0-IEOw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81DB-5E3B-4DED-9B4C-7AACA3100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4800" dirty="0"/>
              <a:t> Generative Adversarial Network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A5E9034-642C-43E6-9B7F-23EE8BB7860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733800"/>
            <a:ext cx="6858000" cy="195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Dr. </a:t>
            </a:r>
            <a:r>
              <a:rPr lang="en-US" sz="2800" dirty="0" err="1"/>
              <a:t>Gahangir</a:t>
            </a:r>
            <a:r>
              <a:rPr lang="en-US" sz="2800" dirty="0"/>
              <a:t> Hossain</a:t>
            </a:r>
          </a:p>
          <a:p>
            <a:pPr algn="ctr"/>
            <a:r>
              <a:rPr lang="en-US" sz="2800" dirty="0"/>
              <a:t>Texas A&amp;M University-Kingsville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Slides from</a:t>
            </a:r>
            <a:r>
              <a:rPr lang="en-US" sz="2800"/>
              <a:t>: Ming Li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982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標題 1">
            <a:extLst>
              <a:ext uri="{FF2B5EF4-FFF2-40B4-BE49-F238E27FC236}">
                <a16:creationId xmlns:a16="http://schemas.microsoft.com/office/drawing/2014/main" id="{2224E458-FDAB-433E-A3F5-F0197807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GAN – Learn a discriminator</a:t>
            </a:r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1B4A92-C744-4824-A82C-F22E17B3B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1050" y="1614488"/>
            <a:ext cx="1517650" cy="1284287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NN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Generator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v1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F6FD00-9309-47C9-9C8B-E0DD45AD8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63" y="1995488"/>
            <a:ext cx="2462212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EE5E84F6-0E8C-47C6-B277-FB5533190B23}"/>
              </a:ext>
            </a:extLst>
          </p:cNvPr>
          <p:cNvCxnSpPr/>
          <p:nvPr/>
        </p:nvCxnSpPr>
        <p:spPr>
          <a:xfrm>
            <a:off x="4870450" y="2257425"/>
            <a:ext cx="57785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>
            <a:extLst>
              <a:ext uri="{FF2B5EF4-FFF2-40B4-BE49-F238E27FC236}">
                <a16:creationId xmlns:a16="http://schemas.microsoft.com/office/drawing/2014/main" id="{EBC78E4C-31D0-47D7-8F2B-5DE17D99FBE7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3276600"/>
            <a:ext cx="4830763" cy="1244600"/>
            <a:chOff x="-80962" y="5526052"/>
            <a:chExt cx="4831031" cy="1244259"/>
          </a:xfrm>
        </p:grpSpPr>
        <p:pic>
          <p:nvPicPr>
            <p:cNvPr id="24624" name="Picture 2" descr="「mnist」的圖片搜尋結果">
              <a:extLst>
                <a:ext uri="{FF2B5EF4-FFF2-40B4-BE49-F238E27FC236}">
                  <a16:creationId xmlns:a16="http://schemas.microsoft.com/office/drawing/2014/main" id="{23395171-44BE-437F-A06F-D76AB5FEF9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381" y="5526052"/>
              <a:ext cx="2806688" cy="863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625" name="文字方塊 8">
              <a:extLst>
                <a:ext uri="{FF2B5EF4-FFF2-40B4-BE49-F238E27FC236}">
                  <a16:creationId xmlns:a16="http://schemas.microsoft.com/office/drawing/2014/main" id="{6DDB8DBF-598C-4AF1-BD7A-DEC6870A69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80962" y="5754651"/>
              <a:ext cx="1828800" cy="1015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 sz="2000"/>
                <a:t>Real images</a:t>
              </a:r>
            </a:p>
            <a:p>
              <a:pPr eaLnBrk="1" hangingPunct="1"/>
              <a:r>
                <a:rPr lang="en-US" altLang="zh-TW" sz="2000"/>
                <a:t>Sampled from DB:</a:t>
              </a:r>
              <a:endParaRPr lang="zh-TW" altLang="en-US" sz="2000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72F057C6-027B-4190-8811-14C2F862E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1200" y="5211763"/>
            <a:ext cx="1517650" cy="1284287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chemeClr val="dk1"/>
                </a:solidFill>
                <a:latin typeface="+mn-lt"/>
                <a:ea typeface="+mn-ea"/>
              </a:rPr>
              <a:t>Discri-minator</a:t>
            </a:r>
            <a:endParaRPr lang="en-US" altLang="zh-TW" sz="2400" dirty="0">
              <a:solidFill>
                <a:schemeClr val="dk1"/>
              </a:solidFill>
              <a:latin typeface="+mn-lt"/>
              <a:ea typeface="+mn-ea"/>
            </a:endParaRPr>
          </a:p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v1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704B944-0649-4028-AD88-DE70128EA1D9}"/>
              </a:ext>
            </a:extLst>
          </p:cNvPr>
          <p:cNvSpPr/>
          <p:nvPr/>
        </p:nvSpPr>
        <p:spPr>
          <a:xfrm>
            <a:off x="1120463" y="5329887"/>
            <a:ext cx="1049312" cy="104931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image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02267D8-C06D-4C19-9835-99B4AEF3D876}"/>
              </a:ext>
            </a:extLst>
          </p:cNvPr>
          <p:cNvCxnSpPr/>
          <p:nvPr/>
        </p:nvCxnSpPr>
        <p:spPr>
          <a:xfrm>
            <a:off x="2490788" y="5857875"/>
            <a:ext cx="5778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97CE16E-D5A9-4889-8F95-485094A8B7B2}"/>
              </a:ext>
            </a:extLst>
          </p:cNvPr>
          <p:cNvCxnSpPr/>
          <p:nvPr/>
        </p:nvCxnSpPr>
        <p:spPr>
          <a:xfrm>
            <a:off x="5041900" y="5854700"/>
            <a:ext cx="5778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968759E-699B-4B9D-A1F1-050755C4E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3738" y="5622925"/>
            <a:ext cx="1628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1/0</a:t>
            </a:r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E12BD19-F8C9-4AFB-8AF0-97EB23358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88" y="5622925"/>
            <a:ext cx="2124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(real or fake)</a:t>
            </a:r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A1D1A7-89ED-430A-8621-9FB2469CE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8" y="3362325"/>
            <a:ext cx="25669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Something like Decoder in VAE</a:t>
            </a:r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1B44112-33DD-4101-B784-C4CBE054C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988" y="1822450"/>
            <a:ext cx="21939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Randomly sample a vector</a:t>
            </a:r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4F0D5E1A-81CE-4BE9-AD85-F5A4FB56F752}"/>
              </a:ext>
            </a:extLst>
          </p:cNvPr>
          <p:cNvCxnSpPr/>
          <p:nvPr/>
        </p:nvCxnSpPr>
        <p:spPr>
          <a:xfrm>
            <a:off x="2686050" y="2257425"/>
            <a:ext cx="57785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4BD275DC-8A92-4885-BEF1-3661F87721DD}"/>
              </a:ext>
            </a:extLst>
          </p:cNvPr>
          <p:cNvSpPr/>
          <p:nvPr/>
        </p:nvSpPr>
        <p:spPr>
          <a:xfrm>
            <a:off x="5549900" y="1998663"/>
            <a:ext cx="614363" cy="5969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C97A0BD-94AB-42B3-B7E3-E58CBAF97783}"/>
              </a:ext>
            </a:extLst>
          </p:cNvPr>
          <p:cNvSpPr/>
          <p:nvPr/>
        </p:nvSpPr>
        <p:spPr>
          <a:xfrm>
            <a:off x="6269038" y="1998663"/>
            <a:ext cx="612775" cy="5969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680957-ACA1-468A-8ACE-39497B0BEFF1}"/>
              </a:ext>
            </a:extLst>
          </p:cNvPr>
          <p:cNvSpPr/>
          <p:nvPr/>
        </p:nvSpPr>
        <p:spPr>
          <a:xfrm>
            <a:off x="6943725" y="1998663"/>
            <a:ext cx="614363" cy="5969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0D4D71A-E927-4C35-8350-8ED5DFFCC695}"/>
              </a:ext>
            </a:extLst>
          </p:cNvPr>
          <p:cNvSpPr/>
          <p:nvPr/>
        </p:nvSpPr>
        <p:spPr>
          <a:xfrm>
            <a:off x="7618413" y="1998663"/>
            <a:ext cx="612775" cy="5969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D6C7BDC-FBED-4399-A21F-F50FB4C75053}"/>
              </a:ext>
            </a:extLst>
          </p:cNvPr>
          <p:cNvSpPr txBox="1"/>
          <p:nvPr/>
        </p:nvSpPr>
        <p:spPr>
          <a:xfrm>
            <a:off x="5687904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792CE8E-6D4C-4CF1-A667-776AC199BB68}"/>
              </a:ext>
            </a:extLst>
          </p:cNvPr>
          <p:cNvSpPr txBox="1"/>
          <p:nvPr/>
        </p:nvSpPr>
        <p:spPr>
          <a:xfrm>
            <a:off x="6346769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BBEF927-EAEC-47B5-B296-97224271B8B5}"/>
              </a:ext>
            </a:extLst>
          </p:cNvPr>
          <p:cNvSpPr txBox="1"/>
          <p:nvPr/>
        </p:nvSpPr>
        <p:spPr>
          <a:xfrm>
            <a:off x="7041416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61A3B9-6B2F-426D-8838-72D999244CF1}"/>
              </a:ext>
            </a:extLst>
          </p:cNvPr>
          <p:cNvSpPr txBox="1"/>
          <p:nvPr/>
        </p:nvSpPr>
        <p:spPr>
          <a:xfrm>
            <a:off x="7736063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9659256-5CF9-462F-BB92-5F5E5C0782EC}"/>
              </a:ext>
            </a:extLst>
          </p:cNvPr>
          <p:cNvSpPr txBox="1"/>
          <p:nvPr/>
        </p:nvSpPr>
        <p:spPr>
          <a:xfrm>
            <a:off x="5697599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F224B51-C1ED-47E8-85CA-00CC649556DF}"/>
              </a:ext>
            </a:extLst>
          </p:cNvPr>
          <p:cNvSpPr txBox="1"/>
          <p:nvPr/>
        </p:nvSpPr>
        <p:spPr>
          <a:xfrm>
            <a:off x="6356464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5AEBBC9-FDDF-4CD7-80B2-DCA0A46AF6AD}"/>
              </a:ext>
            </a:extLst>
          </p:cNvPr>
          <p:cNvSpPr txBox="1"/>
          <p:nvPr/>
        </p:nvSpPr>
        <p:spPr>
          <a:xfrm>
            <a:off x="7051111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989337C-6F45-488E-AB90-32EF07DA18DD}"/>
              </a:ext>
            </a:extLst>
          </p:cNvPr>
          <p:cNvSpPr txBox="1"/>
          <p:nvPr/>
        </p:nvSpPr>
        <p:spPr>
          <a:xfrm>
            <a:off x="7745758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620C465-34CC-4497-8A90-9B10205C290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010025" y="4459288"/>
            <a:ext cx="1376363" cy="752475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32FF6F5C-9F12-4514-B408-540D390D4FCB}"/>
              </a:ext>
            </a:extLst>
          </p:cNvPr>
          <p:cNvSpPr/>
          <p:nvPr/>
        </p:nvSpPr>
        <p:spPr>
          <a:xfrm>
            <a:off x="5448300" y="1822450"/>
            <a:ext cx="2874963" cy="29352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C5DD689-7C66-4736-A301-AC7858207290}"/>
              </a:ext>
            </a:extLst>
          </p:cNvPr>
          <p:cNvCxnSpPr>
            <a:cxnSpLocks/>
          </p:cNvCxnSpPr>
          <p:nvPr/>
        </p:nvCxnSpPr>
        <p:spPr>
          <a:xfrm flipH="1">
            <a:off x="2532063" y="2813050"/>
            <a:ext cx="1104900" cy="612775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6" grpId="0"/>
      <p:bldP spid="17" grpId="0"/>
      <p:bldP spid="18" grpId="0"/>
      <p:bldP spid="19" grpId="0"/>
      <p:bldP spid="21" grpId="0" animBg="1"/>
      <p:bldP spid="22" grpId="0" animBg="1"/>
      <p:bldP spid="23" grpId="0" animBg="1"/>
      <p:bldP spid="24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標題 1">
            <a:extLst>
              <a:ext uri="{FF2B5EF4-FFF2-40B4-BE49-F238E27FC236}">
                <a16:creationId xmlns:a16="http://schemas.microsoft.com/office/drawing/2014/main" id="{26B8112D-4F1B-4F17-A917-EACC0AE7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GAN – Learn a generator</a:t>
            </a:r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F2E2E1-D1C8-44A4-B02E-EE97E6BF2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4475163"/>
            <a:ext cx="1517650" cy="1284287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chemeClr val="dk1"/>
                </a:solidFill>
                <a:latin typeface="+mn-lt"/>
                <a:ea typeface="+mn-ea"/>
              </a:rPr>
              <a:t>Discri-minator</a:t>
            </a:r>
            <a:endParaRPr lang="en-US" altLang="zh-TW" sz="2400" dirty="0">
              <a:solidFill>
                <a:schemeClr val="dk1"/>
              </a:solidFill>
              <a:latin typeface="+mn-lt"/>
              <a:ea typeface="+mn-ea"/>
            </a:endParaRPr>
          </a:p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v1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1E3CAB6-6D5A-41D8-AEA4-E02B4F325BD6}"/>
              </a:ext>
            </a:extLst>
          </p:cNvPr>
          <p:cNvCxnSpPr/>
          <p:nvPr/>
        </p:nvCxnSpPr>
        <p:spPr>
          <a:xfrm>
            <a:off x="7323138" y="5795963"/>
            <a:ext cx="0" cy="4191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8AADAF8D-B064-4A5E-BC23-837284BA0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1420813"/>
            <a:ext cx="1517650" cy="1284287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NN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Generator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v1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7E08BA2-ABA2-4BDB-A8DF-376429A0B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3638" y="236538"/>
            <a:ext cx="22272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/>
              <a:t>Randomly sample a vector</a:t>
            </a:r>
            <a:endParaRPr lang="zh-TW" altLang="en-US" sz="200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5290A80-C0BA-44D8-BD55-62435F21C1DA}"/>
              </a:ext>
            </a:extLst>
          </p:cNvPr>
          <p:cNvCxnSpPr/>
          <p:nvPr/>
        </p:nvCxnSpPr>
        <p:spPr>
          <a:xfrm>
            <a:off x="7358063" y="2713038"/>
            <a:ext cx="0" cy="38735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68CB998D-4DF2-4773-910B-3324E188EB19}"/>
              </a:ext>
            </a:extLst>
          </p:cNvPr>
          <p:cNvGrpSpPr>
            <a:grpSpLocks/>
          </p:cNvGrpSpPr>
          <p:nvPr/>
        </p:nvGrpSpPr>
        <p:grpSpPr bwMode="auto">
          <a:xfrm>
            <a:off x="6896100" y="3100388"/>
            <a:ext cx="855663" cy="908050"/>
            <a:chOff x="6584318" y="4441441"/>
            <a:chExt cx="854917" cy="908717"/>
          </a:xfrm>
        </p:grpSpPr>
        <p:pic>
          <p:nvPicPr>
            <p:cNvPr id="25631" name="圖片 14">
              <a:extLst>
                <a:ext uri="{FF2B5EF4-FFF2-40B4-BE49-F238E27FC236}">
                  <a16:creationId xmlns:a16="http://schemas.microsoft.com/office/drawing/2014/main" id="{940D1BE8-5E5B-4E0A-B664-E9A1686FE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214" y="4441442"/>
              <a:ext cx="795127" cy="908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662FDF8-E139-4960-84F8-526350BEFE5B}"/>
                </a:ext>
              </a:extLst>
            </p:cNvPr>
            <p:cNvSpPr/>
            <p:nvPr/>
          </p:nvSpPr>
          <p:spPr>
            <a:xfrm>
              <a:off x="6584318" y="4441441"/>
              <a:ext cx="854917" cy="83246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0B2D98C-C149-4093-9048-00C4479AC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227763"/>
            <a:ext cx="11096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0.13</a:t>
            </a:r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74E0CE3-DAC7-4A0C-8895-13E6AF333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50" y="1784350"/>
            <a:ext cx="39989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Updating the parameters of generator </a:t>
            </a:r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40E644A-70E5-466E-A9F3-47584AE36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0" y="2813050"/>
            <a:ext cx="35718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 output be classified as “real” (as close to 1 as possible)</a:t>
            </a:r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4B1AB69-691A-4B24-8869-0EB38F7F3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4210050"/>
            <a:ext cx="3406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Generator + Discriminator = a network</a:t>
            </a:r>
            <a:endParaRPr lang="zh-TW" altLang="en-US" sz="200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92F76E9-882F-4B88-81F5-89D5059E8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438" y="5087938"/>
            <a:ext cx="45862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FF"/>
                </a:solidFill>
              </a:rPr>
              <a:t>Using gradient descent to update the parameters in the generator, but fix the discriminator</a:t>
            </a:r>
            <a:endParaRPr lang="zh-TW" altLang="en-US">
              <a:solidFill>
                <a:srgbClr val="0000FF"/>
              </a:solidFill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11D77CB6-11CB-4FD1-AD40-3E3623CA66E8}"/>
              </a:ext>
            </a:extLst>
          </p:cNvPr>
          <p:cNvCxnSpPr/>
          <p:nvPr/>
        </p:nvCxnSpPr>
        <p:spPr>
          <a:xfrm>
            <a:off x="7358063" y="4008438"/>
            <a:ext cx="0" cy="41751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6B699CD-C4E6-4701-87F8-9850E885D96B}"/>
              </a:ext>
            </a:extLst>
          </p:cNvPr>
          <p:cNvCxnSpPr/>
          <p:nvPr/>
        </p:nvCxnSpPr>
        <p:spPr>
          <a:xfrm>
            <a:off x="7358063" y="1023938"/>
            <a:ext cx="0" cy="385762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EA3F8AD4-5B14-4162-B858-E77F9E1CE868}"/>
              </a:ext>
            </a:extLst>
          </p:cNvPr>
          <p:cNvSpPr/>
          <p:nvPr/>
        </p:nvSpPr>
        <p:spPr>
          <a:xfrm>
            <a:off x="1049338" y="3054350"/>
            <a:ext cx="460375" cy="6683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12982EC-1673-4F38-A447-28E3C345E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300" y="6196013"/>
            <a:ext cx="11096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1.0</a:t>
            </a:r>
            <a:endParaRPr lang="zh-TW" altLang="en-US">
              <a:solidFill>
                <a:srgbClr val="FF0000"/>
              </a:solidFill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EC579FD8-61F9-4B70-BC75-55D7634EF6CB}"/>
              </a:ext>
            </a:extLst>
          </p:cNvPr>
          <p:cNvGrpSpPr>
            <a:grpSpLocks/>
          </p:cNvGrpSpPr>
          <p:nvPr/>
        </p:nvGrpSpPr>
        <p:grpSpPr bwMode="auto">
          <a:xfrm>
            <a:off x="5702300" y="3098800"/>
            <a:ext cx="854075" cy="831850"/>
            <a:chOff x="5787173" y="3098679"/>
            <a:chExt cx="854917" cy="831928"/>
          </a:xfrm>
        </p:grpSpPr>
        <p:pic>
          <p:nvPicPr>
            <p:cNvPr id="25629" name="圖片 31">
              <a:extLst>
                <a:ext uri="{FF2B5EF4-FFF2-40B4-BE49-F238E27FC236}">
                  <a16:creationId xmlns:a16="http://schemas.microsoft.com/office/drawing/2014/main" id="{9C73D0BF-9BE8-4A41-87CB-D8471440A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9633" y="3149688"/>
              <a:ext cx="678859" cy="73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EFEAFD8-1440-4CB3-BEDC-CB599D832DBA}"/>
                </a:ext>
              </a:extLst>
            </p:cNvPr>
            <p:cNvSpPr/>
            <p:nvPr/>
          </p:nvSpPr>
          <p:spPr>
            <a:xfrm>
              <a:off x="5787173" y="3098679"/>
              <a:ext cx="854917" cy="831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</p:grp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479130D0-7B18-4828-8F80-3C8B131ACB0D}"/>
              </a:ext>
            </a:extLst>
          </p:cNvPr>
          <p:cNvCxnSpPr/>
          <p:nvPr/>
        </p:nvCxnSpPr>
        <p:spPr>
          <a:xfrm>
            <a:off x="6769100" y="3033713"/>
            <a:ext cx="1109663" cy="9810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B00C0FC0-08AA-405B-871C-EC918CD85148}"/>
              </a:ext>
            </a:extLst>
          </p:cNvPr>
          <p:cNvCxnSpPr/>
          <p:nvPr/>
        </p:nvCxnSpPr>
        <p:spPr>
          <a:xfrm>
            <a:off x="6769100" y="6307138"/>
            <a:ext cx="1020763" cy="3175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51657F5-9D99-45F3-80C5-F5851D734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2165350"/>
            <a:ext cx="1108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v2</a:t>
            </a:r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42E3A8F-BB58-478C-8C33-A5A385E9153D}"/>
              </a:ext>
            </a:extLst>
          </p:cNvPr>
          <p:cNvCxnSpPr>
            <a:cxnSpLocks/>
          </p:cNvCxnSpPr>
          <p:nvPr/>
        </p:nvCxnSpPr>
        <p:spPr>
          <a:xfrm flipV="1">
            <a:off x="7164388" y="2427288"/>
            <a:ext cx="4270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22" name="TextBox 1">
            <a:extLst>
              <a:ext uri="{FF2B5EF4-FFF2-40B4-BE49-F238E27FC236}">
                <a16:creationId xmlns:a16="http://schemas.microsoft.com/office/drawing/2014/main" id="{08F6B9CD-E3D7-4772-A03F-85C082DE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1676400"/>
            <a:ext cx="701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Train </a:t>
            </a:r>
          </a:p>
          <a:p>
            <a:pPr eaLnBrk="1" hangingPunct="1"/>
            <a:r>
              <a:rPr lang="en-US" altLang="en-US" sz="1800"/>
              <a:t>this</a:t>
            </a:r>
          </a:p>
        </p:txBody>
      </p:sp>
      <p:sp>
        <p:nvSpPr>
          <p:cNvPr id="25623" name="TextBox 2">
            <a:extLst>
              <a:ext uri="{FF2B5EF4-FFF2-40B4-BE49-F238E27FC236}">
                <a16:creationId xmlns:a16="http://schemas.microsoft.com/office/drawing/2014/main" id="{F016F305-8EC0-43A7-A814-9B634B362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572000"/>
            <a:ext cx="8651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Do not</a:t>
            </a:r>
          </a:p>
          <a:p>
            <a:pPr eaLnBrk="1" hangingPunct="1"/>
            <a:r>
              <a:rPr lang="en-US" altLang="en-US" sz="1800"/>
              <a:t>Train</a:t>
            </a:r>
          </a:p>
          <a:p>
            <a:pPr eaLnBrk="1" hangingPunct="1"/>
            <a:r>
              <a:rPr lang="en-US" altLang="en-US" sz="1800"/>
              <a:t>This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EFB8CE-96A5-4E56-A08A-8613B16E5420}"/>
              </a:ext>
            </a:extLst>
          </p:cNvPr>
          <p:cNvCxnSpPr>
            <a:cxnSpLocks noChangeShapeType="1"/>
            <a:stCxn id="25622" idx="3"/>
          </p:cNvCxnSpPr>
          <p:nvPr/>
        </p:nvCxnSpPr>
        <p:spPr bwMode="auto">
          <a:xfrm flipV="1">
            <a:off x="6035675" y="1981200"/>
            <a:ext cx="441325" cy="1905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C09F85-B517-4D83-9F45-52F1C208313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96000" y="5029200"/>
            <a:ext cx="400050" cy="841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26" name="TextBox 10">
            <a:extLst>
              <a:ext uri="{FF2B5EF4-FFF2-40B4-BE49-F238E27FC236}">
                <a16:creationId xmlns:a16="http://schemas.microsoft.com/office/drawing/2014/main" id="{C452B950-0707-4A70-854D-E6D56DCFD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3048000"/>
            <a:ext cx="1143000" cy="830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0000"/>
                </a:solidFill>
              </a:rPr>
              <a:t>They have</a:t>
            </a:r>
          </a:p>
          <a:p>
            <a:pPr eaLnBrk="1" hangingPunct="1"/>
            <a:r>
              <a:rPr lang="en-US" altLang="en-US" sz="1600">
                <a:solidFill>
                  <a:srgbClr val="FF0000"/>
                </a:solidFill>
              </a:rPr>
              <a:t>Opposite</a:t>
            </a:r>
          </a:p>
          <a:p>
            <a:pPr eaLnBrk="1" hangingPunct="1"/>
            <a:r>
              <a:rPr lang="en-US" altLang="en-US" sz="1600">
                <a:solidFill>
                  <a:srgbClr val="FF0000"/>
                </a:solidFill>
              </a:rPr>
              <a:t>objectives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B66A6F-D0C3-4D8C-9A30-FB7384301993}"/>
              </a:ext>
            </a:extLst>
          </p:cNvPr>
          <p:cNvCxnSpPr>
            <a:cxnSpLocks noChangeShapeType="1"/>
            <a:stCxn id="25626" idx="0"/>
          </p:cNvCxnSpPr>
          <p:nvPr/>
        </p:nvCxnSpPr>
        <p:spPr bwMode="auto">
          <a:xfrm flipH="1" flipV="1">
            <a:off x="8229600" y="2514600"/>
            <a:ext cx="342900" cy="5334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A569750-2154-4D7E-AD01-A2FA3363175F}"/>
              </a:ext>
            </a:extLst>
          </p:cNvPr>
          <p:cNvCxnSpPr>
            <a:cxnSpLocks noChangeShapeType="1"/>
            <a:stCxn id="25626" idx="2"/>
          </p:cNvCxnSpPr>
          <p:nvPr/>
        </p:nvCxnSpPr>
        <p:spPr bwMode="auto">
          <a:xfrm flipH="1">
            <a:off x="8153400" y="3878263"/>
            <a:ext cx="419100" cy="92233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  <p:bldP spid="21" grpId="0"/>
      <p:bldP spid="22" grpId="0"/>
      <p:bldP spid="24" grpId="0"/>
      <p:bldP spid="31" grpId="0" animBg="1"/>
      <p:bldP spid="33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標題 1">
            <a:extLst>
              <a:ext uri="{FF2B5EF4-FFF2-40B4-BE49-F238E27FC236}">
                <a16:creationId xmlns:a16="http://schemas.microsoft.com/office/drawing/2014/main" id="{C89E3B88-7835-4055-B98C-68413A43D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</a:t>
            </a:r>
            <a:r>
              <a:rPr lang="en-CA" altLang="zh-TW"/>
              <a:t>enerating 2</a:t>
            </a:r>
            <a:r>
              <a:rPr lang="en-CA" altLang="zh-TW" baseline="30000"/>
              <a:t>nd</a:t>
            </a:r>
            <a:r>
              <a:rPr lang="en-CA" altLang="zh-TW"/>
              <a:t> element figures</a:t>
            </a:r>
            <a:endParaRPr lang="zh-TW" altLang="en-US"/>
          </a:p>
        </p:txBody>
      </p:sp>
      <p:sp>
        <p:nvSpPr>
          <p:cNvPr id="26626" name="矩形 3">
            <a:extLst>
              <a:ext uri="{FF2B5EF4-FFF2-40B4-BE49-F238E27FC236}">
                <a16:creationId xmlns:a16="http://schemas.microsoft.com/office/drawing/2014/main" id="{73B9E536-8DA7-43CF-BE26-1104008B4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249863"/>
            <a:ext cx="83708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Source of images: </a:t>
            </a:r>
            <a:r>
              <a:rPr lang="en-US" altLang="zh-TW">
                <a:hlinkClick r:id="rId2"/>
              </a:rPr>
              <a:t>https://zhuanlan.zhihu.com/p/24767059</a:t>
            </a:r>
            <a:endParaRPr lang="en-US" altLang="zh-TW"/>
          </a:p>
          <a:p>
            <a:pPr eaLnBrk="1" hangingPunct="1"/>
            <a:r>
              <a:rPr lang="en-US" altLang="zh-TW"/>
              <a:t>From Dr. HY Lee’s notes.</a:t>
            </a:r>
            <a:endParaRPr lang="zh-TW" altLang="en-US"/>
          </a:p>
        </p:txBody>
      </p:sp>
      <p:grpSp>
        <p:nvGrpSpPr>
          <p:cNvPr id="26627" name="群組 4">
            <a:extLst>
              <a:ext uri="{FF2B5EF4-FFF2-40B4-BE49-F238E27FC236}">
                <a16:creationId xmlns:a16="http://schemas.microsoft.com/office/drawing/2014/main" id="{4301DE3D-25DB-42D5-B44E-740D3ADFCC59}"/>
              </a:ext>
            </a:extLst>
          </p:cNvPr>
          <p:cNvGrpSpPr>
            <a:grpSpLocks/>
          </p:cNvGrpSpPr>
          <p:nvPr/>
        </p:nvGrpSpPr>
        <p:grpSpPr bwMode="auto">
          <a:xfrm>
            <a:off x="2405063" y="1825625"/>
            <a:ext cx="4525962" cy="2959100"/>
            <a:chOff x="644126" y="4258170"/>
            <a:chExt cx="3652768" cy="2387400"/>
          </a:xfrm>
        </p:grpSpPr>
        <p:pic>
          <p:nvPicPr>
            <p:cNvPr id="26630" name="圖片 5">
              <a:extLst>
                <a:ext uri="{FF2B5EF4-FFF2-40B4-BE49-F238E27FC236}">
                  <a16:creationId xmlns:a16="http://schemas.microsoft.com/office/drawing/2014/main" id="{EA39ADDF-7DA4-435C-8377-088170B38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494" y="5112971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1" name="圖片 6">
              <a:extLst>
                <a:ext uri="{FF2B5EF4-FFF2-40B4-BE49-F238E27FC236}">
                  <a16:creationId xmlns:a16="http://schemas.microsoft.com/office/drawing/2014/main" id="{0B3364A0-E4C4-4256-8EA8-43E83D8B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126" y="573117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2" name="圖片 7">
              <a:extLst>
                <a:ext uri="{FF2B5EF4-FFF2-40B4-BE49-F238E27FC236}">
                  <a16:creationId xmlns:a16="http://schemas.microsoft.com/office/drawing/2014/main" id="{01DB3656-0DDC-4F35-BEA4-93C891D95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869" y="425817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3" name="圖片 8">
              <a:extLst>
                <a:ext uri="{FF2B5EF4-FFF2-40B4-BE49-F238E27FC236}">
                  <a16:creationId xmlns:a16="http://schemas.microsoft.com/office/drawing/2014/main" id="{448AD88A-9FFD-41AE-AB19-A93614440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81" y="4287858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4" name="圖片 9">
              <a:extLst>
                <a:ext uri="{FF2B5EF4-FFF2-40B4-BE49-F238E27FC236}">
                  <a16:creationId xmlns:a16="http://schemas.microsoft.com/office/drawing/2014/main" id="{4CD9F752-441E-4F3B-9EBA-19D37795A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5676" y="474917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5" name="圖片 10">
              <a:extLst>
                <a:ext uri="{FF2B5EF4-FFF2-40B4-BE49-F238E27FC236}">
                  <a16:creationId xmlns:a16="http://schemas.microsoft.com/office/drawing/2014/main" id="{CF71682C-2592-4E1A-B115-5407E6DD3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888" y="573117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6" name="圖片 11">
              <a:extLst>
                <a:ext uri="{FF2B5EF4-FFF2-40B4-BE49-F238E27FC236}">
                  <a16:creationId xmlns:a16="http://schemas.microsoft.com/office/drawing/2014/main" id="{BC46CB42-712D-4E02-9CE8-348EFDBE7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6386" y="5187858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7" name="圖片 12">
              <a:extLst>
                <a:ext uri="{FF2B5EF4-FFF2-40B4-BE49-F238E27FC236}">
                  <a16:creationId xmlns:a16="http://schemas.microsoft.com/office/drawing/2014/main" id="{44964F4F-6265-47AE-ACBC-7DD35A314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678" y="474917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8" name="圖片 13">
              <a:extLst>
                <a:ext uri="{FF2B5EF4-FFF2-40B4-BE49-F238E27FC236}">
                  <a16:creationId xmlns:a16="http://schemas.microsoft.com/office/drawing/2014/main" id="{0F97F531-EA9A-46E9-BA33-440321BD5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9580" y="573117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9" name="圖片 14">
              <a:extLst>
                <a:ext uri="{FF2B5EF4-FFF2-40B4-BE49-F238E27FC236}">
                  <a16:creationId xmlns:a16="http://schemas.microsoft.com/office/drawing/2014/main" id="{B32A35E4-5C3F-4675-8D09-A159CF78B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182" y="5390058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0" name="圖片 15">
              <a:extLst>
                <a:ext uri="{FF2B5EF4-FFF2-40B4-BE49-F238E27FC236}">
                  <a16:creationId xmlns:a16="http://schemas.microsoft.com/office/drawing/2014/main" id="{5213E86F-CABE-4ACB-BCF7-8B4EEA280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6869" y="4524714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628" name="矩形 16">
            <a:extLst>
              <a:ext uri="{FF2B5EF4-FFF2-40B4-BE49-F238E27FC236}">
                <a16:creationId xmlns:a16="http://schemas.microsoft.com/office/drawing/2014/main" id="{765BDC69-59C9-4D06-9356-8333D0A9E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6096000"/>
            <a:ext cx="8294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DCGAN: </a:t>
            </a:r>
            <a:r>
              <a:rPr lang="en-US" altLang="zh-TW">
                <a:hlinkClick r:id="rId14"/>
              </a:rPr>
              <a:t>https://github.com/carpedm20/DCGAN-tensorflow</a:t>
            </a:r>
            <a:endParaRPr lang="en-US" altLang="zh-TW"/>
          </a:p>
        </p:txBody>
      </p:sp>
      <p:sp>
        <p:nvSpPr>
          <p:cNvPr id="26629" name="TextBox 1">
            <a:extLst>
              <a:ext uri="{FF2B5EF4-FFF2-40B4-BE49-F238E27FC236}">
                <a16:creationId xmlns:a16="http://schemas.microsoft.com/office/drawing/2014/main" id="{2616B601-6AC3-43E1-9A03-5265E360C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76800"/>
            <a:ext cx="6924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You can use the following to start a project (but this is in Chinese):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>
            <a:extLst>
              <a:ext uri="{FF2B5EF4-FFF2-40B4-BE49-F238E27FC236}">
                <a16:creationId xmlns:a16="http://schemas.microsoft.com/office/drawing/2014/main" id="{F271B12A-CC6F-49EC-9677-AC71F99A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/>
              <a:t>GAN</a:t>
            </a:r>
            <a:r>
              <a:rPr lang="zh-TW" altLang="en-US" sz="3600"/>
              <a:t> </a:t>
            </a:r>
            <a:r>
              <a:rPr lang="en-US" altLang="zh-TW" sz="3600"/>
              <a:t>– generating 2</a:t>
            </a:r>
            <a:r>
              <a:rPr lang="en-US" altLang="zh-TW" sz="3600" baseline="30000"/>
              <a:t>nd</a:t>
            </a:r>
            <a:r>
              <a:rPr lang="en-US" altLang="zh-TW" sz="3600"/>
              <a:t> element figures</a:t>
            </a:r>
            <a:endParaRPr lang="zh-TW" altLang="en-US" sz="360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4309AA7-2D3E-43F2-9E0B-4FAC7ECDC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5538" y="1403350"/>
            <a:ext cx="4775200" cy="4775200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AEF3636-5B8A-4FD2-9098-CB83D8FF7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3" y="5691188"/>
            <a:ext cx="1673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100 rounds</a:t>
            </a:r>
            <a:endParaRPr lang="zh-TW" altLang="en-US" sz="1800"/>
          </a:p>
        </p:txBody>
      </p:sp>
      <p:sp>
        <p:nvSpPr>
          <p:cNvPr id="27652" name="TextBox 1">
            <a:extLst>
              <a:ext uri="{FF2B5EF4-FFF2-40B4-BE49-F238E27FC236}">
                <a16:creationId xmlns:a16="http://schemas.microsoft.com/office/drawing/2014/main" id="{FEA703F2-06AC-407C-975E-500DE6DF7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450013"/>
            <a:ext cx="4546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This is fast, I think you can use your CPU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標題 1">
            <a:extLst>
              <a:ext uri="{FF2B5EF4-FFF2-40B4-BE49-F238E27FC236}">
                <a16:creationId xmlns:a16="http://schemas.microsoft.com/office/drawing/2014/main" id="{B0940710-8089-4B0C-BC45-B6F873B2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/>
              <a:t>GAN</a:t>
            </a:r>
            <a:r>
              <a:rPr lang="zh-TW" altLang="en-US" sz="3600"/>
              <a:t> </a:t>
            </a:r>
            <a:r>
              <a:rPr lang="en-US" altLang="zh-TW" sz="3600"/>
              <a:t>– </a:t>
            </a:r>
            <a:r>
              <a:rPr lang="en-CA" altLang="zh-TW" sz="3600"/>
              <a:t>generating 2</a:t>
            </a:r>
            <a:r>
              <a:rPr lang="en-CA" altLang="zh-TW" sz="3600" baseline="30000"/>
              <a:t>nd</a:t>
            </a:r>
            <a:r>
              <a:rPr lang="en-CA" altLang="zh-TW" sz="3600"/>
              <a:t> element figures</a:t>
            </a:r>
            <a:endParaRPr lang="zh-TW" altLang="en-US" sz="3600"/>
          </a:p>
        </p:txBody>
      </p:sp>
      <p:pic>
        <p:nvPicPr>
          <p:cNvPr id="28675" name="內容版面配置區 8">
            <a:extLst>
              <a:ext uri="{FF2B5EF4-FFF2-40B4-BE49-F238E27FC236}">
                <a16:creationId xmlns:a16="http://schemas.microsoft.com/office/drawing/2014/main" id="{AAE22C12-1E89-464D-BF26-2F901C3A9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0000" y="1389063"/>
            <a:ext cx="4797425" cy="4797425"/>
          </a:xfrm>
        </p:spPr>
      </p:pic>
      <p:sp>
        <p:nvSpPr>
          <p:cNvPr id="28674" name="文字方塊 6">
            <a:extLst>
              <a:ext uri="{FF2B5EF4-FFF2-40B4-BE49-F238E27FC236}">
                <a16:creationId xmlns:a16="http://schemas.microsoft.com/office/drawing/2014/main" id="{5BB5D9FD-4213-4062-ACAA-7A983F1F6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88" y="5691188"/>
            <a:ext cx="16748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1000 rounds</a:t>
            </a:r>
            <a:endParaRPr lang="zh-TW" altLang="en-US"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標題 1">
            <a:extLst>
              <a:ext uri="{FF2B5EF4-FFF2-40B4-BE49-F238E27FC236}">
                <a16:creationId xmlns:a16="http://schemas.microsoft.com/office/drawing/2014/main" id="{275AEC35-56ED-450F-B882-A39BBE380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/>
              <a:t>GAN</a:t>
            </a:r>
            <a:r>
              <a:rPr lang="zh-TW" altLang="en-US" sz="3600"/>
              <a:t> </a:t>
            </a:r>
            <a:r>
              <a:rPr lang="en-US" altLang="zh-TW" sz="3600"/>
              <a:t>– </a:t>
            </a:r>
            <a:r>
              <a:rPr lang="en-CA" altLang="zh-TW" sz="3600"/>
              <a:t>generating 2</a:t>
            </a:r>
            <a:r>
              <a:rPr lang="en-CA" altLang="zh-TW" sz="3600" baseline="30000"/>
              <a:t>nd</a:t>
            </a:r>
            <a:r>
              <a:rPr lang="en-CA" altLang="zh-TW" sz="3600"/>
              <a:t> element figures</a:t>
            </a:r>
            <a:endParaRPr lang="zh-TW" altLang="en-US" sz="3600"/>
          </a:p>
        </p:txBody>
      </p:sp>
      <p:pic>
        <p:nvPicPr>
          <p:cNvPr id="29699" name="內容版面配置區 12">
            <a:extLst>
              <a:ext uri="{FF2B5EF4-FFF2-40B4-BE49-F238E27FC236}">
                <a16:creationId xmlns:a16="http://schemas.microsoft.com/office/drawing/2014/main" id="{39FE1BDC-9E33-4449-AF78-B8B9F2659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1468438"/>
            <a:ext cx="4716463" cy="4718050"/>
          </a:xfrm>
        </p:spPr>
      </p:pic>
      <p:sp>
        <p:nvSpPr>
          <p:cNvPr id="29698" name="文字方塊 6">
            <a:extLst>
              <a:ext uri="{FF2B5EF4-FFF2-40B4-BE49-F238E27FC236}">
                <a16:creationId xmlns:a16="http://schemas.microsoft.com/office/drawing/2014/main" id="{FF21D497-682D-4EE1-B86A-444EE597B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388" y="5770563"/>
            <a:ext cx="16748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2000 rounds</a:t>
            </a:r>
            <a:endParaRPr lang="zh-TW" altLang="en-US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標題 1">
            <a:extLst>
              <a:ext uri="{FF2B5EF4-FFF2-40B4-BE49-F238E27FC236}">
                <a16:creationId xmlns:a16="http://schemas.microsoft.com/office/drawing/2014/main" id="{C256BC6D-458E-4528-BF04-1051331C7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/>
              <a:t>GAN</a:t>
            </a:r>
            <a:r>
              <a:rPr lang="zh-TW" altLang="en-US" sz="3600"/>
              <a:t> </a:t>
            </a:r>
            <a:r>
              <a:rPr lang="en-US" altLang="zh-TW" sz="3600"/>
              <a:t>– </a:t>
            </a:r>
            <a:r>
              <a:rPr lang="en-CA" altLang="zh-TW" sz="3600"/>
              <a:t>generating 2</a:t>
            </a:r>
            <a:r>
              <a:rPr lang="en-CA" altLang="zh-TW" sz="3600" baseline="30000"/>
              <a:t>nd</a:t>
            </a:r>
            <a:r>
              <a:rPr lang="en-CA" altLang="zh-TW" sz="3600"/>
              <a:t> element figures</a:t>
            </a:r>
            <a:endParaRPr lang="zh-TW" altLang="en-US" sz="3600"/>
          </a:p>
        </p:txBody>
      </p:sp>
      <p:pic>
        <p:nvPicPr>
          <p:cNvPr id="30723" name="內容版面配置區 7">
            <a:extLst>
              <a:ext uri="{FF2B5EF4-FFF2-40B4-BE49-F238E27FC236}">
                <a16:creationId xmlns:a16="http://schemas.microsoft.com/office/drawing/2014/main" id="{F17A0D52-6183-4BB1-9B49-76ED275D6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44800" y="1403350"/>
            <a:ext cx="4702175" cy="4702175"/>
          </a:xfrm>
        </p:spPr>
      </p:pic>
      <p:sp>
        <p:nvSpPr>
          <p:cNvPr id="30722" name="文字方塊 6">
            <a:extLst>
              <a:ext uri="{FF2B5EF4-FFF2-40B4-BE49-F238E27FC236}">
                <a16:creationId xmlns:a16="http://schemas.microsoft.com/office/drawing/2014/main" id="{4D3C474B-DF4C-43AE-BACC-156AD3775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388" y="5770563"/>
            <a:ext cx="16748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5000 rounds</a:t>
            </a:r>
            <a:endParaRPr lang="zh-TW" altLang="en-US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>
            <a:extLst>
              <a:ext uri="{FF2B5EF4-FFF2-40B4-BE49-F238E27FC236}">
                <a16:creationId xmlns:a16="http://schemas.microsoft.com/office/drawing/2014/main" id="{8026BA85-899A-464E-A8EE-8C166ED6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/>
              <a:t>GAN</a:t>
            </a:r>
            <a:r>
              <a:rPr lang="zh-TW" altLang="en-US" sz="3600"/>
              <a:t> </a:t>
            </a:r>
            <a:r>
              <a:rPr lang="en-US" altLang="zh-TW" sz="3600"/>
              <a:t>– </a:t>
            </a:r>
            <a:r>
              <a:rPr lang="en-CA" altLang="zh-TW" sz="3600"/>
              <a:t>generating 2</a:t>
            </a:r>
            <a:r>
              <a:rPr lang="en-CA" altLang="zh-TW" sz="3600" baseline="30000"/>
              <a:t>nd</a:t>
            </a:r>
            <a:r>
              <a:rPr lang="en-CA" altLang="zh-TW" sz="3600"/>
              <a:t> element figures</a:t>
            </a:r>
            <a:endParaRPr lang="zh-TW" altLang="en-US" sz="3600"/>
          </a:p>
        </p:txBody>
      </p:sp>
      <p:pic>
        <p:nvPicPr>
          <p:cNvPr id="31747" name="內容版面配置區 8">
            <a:extLst>
              <a:ext uri="{FF2B5EF4-FFF2-40B4-BE49-F238E27FC236}">
                <a16:creationId xmlns:a16="http://schemas.microsoft.com/office/drawing/2014/main" id="{EF6CAEE3-7863-41BF-9618-BC3C416D9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9088" y="1466850"/>
            <a:ext cx="4673600" cy="4673600"/>
          </a:xfrm>
        </p:spPr>
      </p:pic>
      <p:sp>
        <p:nvSpPr>
          <p:cNvPr id="31746" name="文字方塊 6">
            <a:extLst>
              <a:ext uri="{FF2B5EF4-FFF2-40B4-BE49-F238E27FC236}">
                <a16:creationId xmlns:a16="http://schemas.microsoft.com/office/drawing/2014/main" id="{FA478A59-4BCE-4747-BB5F-0D4F7F99D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388" y="5770563"/>
            <a:ext cx="16748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10,000 rounds</a:t>
            </a:r>
            <a:endParaRPr lang="zh-TW" altLang="en-US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標題 1">
            <a:extLst>
              <a:ext uri="{FF2B5EF4-FFF2-40B4-BE49-F238E27FC236}">
                <a16:creationId xmlns:a16="http://schemas.microsoft.com/office/drawing/2014/main" id="{A914EB59-76A6-4223-A44D-1651B8D2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/>
              <a:t>GAN</a:t>
            </a:r>
            <a:r>
              <a:rPr lang="zh-TW" altLang="en-US" sz="3600"/>
              <a:t> </a:t>
            </a:r>
            <a:r>
              <a:rPr lang="en-US" altLang="zh-TW" sz="3600"/>
              <a:t>– generating 2</a:t>
            </a:r>
            <a:r>
              <a:rPr lang="en-US" altLang="zh-TW" sz="3600" baseline="30000"/>
              <a:t>nd</a:t>
            </a:r>
            <a:r>
              <a:rPr lang="en-US" altLang="zh-TW" sz="3600"/>
              <a:t> element figures</a:t>
            </a:r>
            <a:endParaRPr lang="zh-TW" altLang="en-US" sz="3600"/>
          </a:p>
        </p:txBody>
      </p:sp>
      <p:pic>
        <p:nvPicPr>
          <p:cNvPr id="32771" name="內容版面配置區 7">
            <a:extLst>
              <a:ext uri="{FF2B5EF4-FFF2-40B4-BE49-F238E27FC236}">
                <a16:creationId xmlns:a16="http://schemas.microsoft.com/office/drawing/2014/main" id="{D33964AB-197F-47A6-9382-A0DAE5558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4500" y="1504950"/>
            <a:ext cx="4635500" cy="4635500"/>
          </a:xfrm>
        </p:spPr>
      </p:pic>
      <p:sp>
        <p:nvSpPr>
          <p:cNvPr id="32770" name="文字方塊 6">
            <a:extLst>
              <a:ext uri="{FF2B5EF4-FFF2-40B4-BE49-F238E27FC236}">
                <a16:creationId xmlns:a16="http://schemas.microsoft.com/office/drawing/2014/main" id="{A950DF40-6D23-404A-ACF0-143C163DB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388" y="5770563"/>
            <a:ext cx="16748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20,000 rounds</a:t>
            </a:r>
            <a:endParaRPr lang="zh-TW" altLang="en-US"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標題 1">
            <a:extLst>
              <a:ext uri="{FF2B5EF4-FFF2-40B4-BE49-F238E27FC236}">
                <a16:creationId xmlns:a16="http://schemas.microsoft.com/office/drawing/2014/main" id="{5735EE9C-AE54-42BB-A25F-5656A527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/>
              <a:t>GAN</a:t>
            </a:r>
            <a:r>
              <a:rPr lang="zh-TW" altLang="en-US" sz="3600"/>
              <a:t> </a:t>
            </a:r>
            <a:r>
              <a:rPr lang="en-US" altLang="zh-TW" sz="3600"/>
              <a:t>– generating 2</a:t>
            </a:r>
            <a:r>
              <a:rPr lang="en-US" altLang="zh-TW" sz="3600" baseline="30000"/>
              <a:t>nd</a:t>
            </a:r>
            <a:r>
              <a:rPr lang="en-US" altLang="zh-TW" sz="3600"/>
              <a:t> element figures</a:t>
            </a:r>
            <a:endParaRPr lang="zh-TW" altLang="en-US" sz="3600"/>
          </a:p>
        </p:txBody>
      </p:sp>
      <p:pic>
        <p:nvPicPr>
          <p:cNvPr id="33795" name="內容版面配置區 7">
            <a:extLst>
              <a:ext uri="{FF2B5EF4-FFF2-40B4-BE49-F238E27FC236}">
                <a16:creationId xmlns:a16="http://schemas.microsoft.com/office/drawing/2014/main" id="{8B7B440E-0D69-4DEE-AAB9-A60A43B23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72494"/>
            <a:ext cx="3657600" cy="3657600"/>
          </a:xfrm>
        </p:spPr>
      </p:pic>
      <p:sp>
        <p:nvSpPr>
          <p:cNvPr id="33794" name="文字方塊 6">
            <a:extLst>
              <a:ext uri="{FF2B5EF4-FFF2-40B4-BE49-F238E27FC236}">
                <a16:creationId xmlns:a16="http://schemas.microsoft.com/office/drawing/2014/main" id="{EDB04BDB-2D20-4437-8ED6-3459702DF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388" y="5770563"/>
            <a:ext cx="16748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50,000 rounds</a:t>
            </a:r>
            <a:endParaRPr lang="zh-TW" altLang="en-US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A0E97ECB-6BDA-4726-8E21-43CC84A73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 Generative Adversarial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65E12-B640-47B0-B27E-43AF0A077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charset="0"/>
              <a:buChar char="l"/>
              <a:defRPr/>
            </a:pPr>
            <a:r>
              <a:rPr lang="en-US" sz="2000" dirty="0">
                <a:ea typeface="ＭＳ Ｐゴシック" charset="0"/>
              </a:rPr>
              <a:t>GAN was first introduced by Ian </a:t>
            </a:r>
            <a:r>
              <a:rPr lang="en-US" sz="2000" dirty="0" err="1">
                <a:ea typeface="ＭＳ Ｐゴシック" charset="0"/>
              </a:rPr>
              <a:t>Goodfellow</a:t>
            </a:r>
            <a:r>
              <a:rPr lang="en-US" sz="2000" dirty="0">
                <a:ea typeface="ＭＳ Ｐゴシック" charset="0"/>
              </a:rPr>
              <a:t> et al in 2014</a:t>
            </a:r>
          </a:p>
          <a:p>
            <a:pPr>
              <a:buFont typeface="Wingdings" charset="0"/>
              <a:buChar char="l"/>
              <a:defRPr/>
            </a:pPr>
            <a:r>
              <a:rPr lang="en-US" sz="2000" dirty="0">
                <a:ea typeface="ＭＳ Ｐゴシック" charset="0"/>
              </a:rPr>
              <a:t>Have been used in generating images, videos, poems, some simple conversation.</a:t>
            </a:r>
          </a:p>
          <a:p>
            <a:pPr>
              <a:buFont typeface="Wingdings" charset="0"/>
              <a:buChar char="l"/>
              <a:defRPr/>
            </a:pPr>
            <a:r>
              <a:rPr lang="en-US" sz="2000" dirty="0">
                <a:ea typeface="ＭＳ Ｐゴシック" charset="0"/>
              </a:rPr>
              <a:t>Note, image processing is easy (all animals can do it), NLP is hard (only human can do it).</a:t>
            </a:r>
          </a:p>
          <a:p>
            <a:pPr>
              <a:buFont typeface="Wingdings" charset="0"/>
              <a:buChar char="l"/>
              <a:defRPr/>
            </a:pPr>
            <a:r>
              <a:rPr lang="en-US" sz="2000" dirty="0">
                <a:ea typeface="ＭＳ Ｐゴシック" charset="0"/>
              </a:rPr>
              <a:t>This co-evolution approach might have far-reaching implications. </a:t>
            </a:r>
            <a:r>
              <a:rPr lang="en-US" sz="2000" dirty="0" err="1">
                <a:ea typeface="ＭＳ Ｐゴシック" charset="0"/>
              </a:rPr>
              <a:t>Bengio</a:t>
            </a:r>
            <a:r>
              <a:rPr lang="en-US" sz="2000" dirty="0">
                <a:ea typeface="ＭＳ Ｐゴシック" charset="0"/>
              </a:rPr>
              <a:t>: </a:t>
            </a:r>
            <a:r>
              <a:rPr lang="en-US" sz="2000" dirty="0">
                <a:solidFill>
                  <a:srgbClr val="FF0000"/>
                </a:solidFill>
                <a:ea typeface="ＭＳ Ｐゴシック" charset="0"/>
              </a:rPr>
              <a:t>this may hold the key to making computers a lot more intelligent.</a:t>
            </a:r>
          </a:p>
          <a:p>
            <a:pPr>
              <a:buFont typeface="Wingdings" charset="0"/>
              <a:buChar char="l"/>
              <a:defRPr/>
            </a:pPr>
            <a:endParaRPr lang="en-US" sz="2000" dirty="0">
              <a:solidFill>
                <a:srgbClr val="FF0000"/>
              </a:solidFill>
              <a:ea typeface="ＭＳ Ｐゴシック" charset="0"/>
            </a:endParaRPr>
          </a:p>
          <a:p>
            <a:pPr>
              <a:buFont typeface="Wingdings" charset="0"/>
              <a:buChar char="l"/>
              <a:defRPr/>
            </a:pPr>
            <a:r>
              <a:rPr lang="en-US" sz="2000" dirty="0">
                <a:solidFill>
                  <a:srgbClr val="FF0000"/>
                </a:solidFill>
                <a:ea typeface="ＭＳ Ｐゴシック" charset="0"/>
              </a:rPr>
              <a:t>Ian </a:t>
            </a:r>
            <a:r>
              <a:rPr lang="en-US" sz="2000" dirty="0" err="1">
                <a:solidFill>
                  <a:srgbClr val="FF0000"/>
                </a:solidFill>
                <a:ea typeface="ＭＳ Ｐゴシック" charset="0"/>
              </a:rPr>
              <a:t>Goodfellow</a:t>
            </a:r>
            <a:r>
              <a:rPr lang="en-US" sz="2000" dirty="0">
                <a:solidFill>
                  <a:srgbClr val="FF0000"/>
                </a:solidFill>
                <a:ea typeface="ＭＳ Ｐゴシック" charset="0"/>
              </a:rPr>
              <a:t>: 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2000" dirty="0">
                <a:solidFill>
                  <a:srgbClr val="FF0000"/>
                </a:solidFill>
                <a:ea typeface="ＭＳ Ｐゴシック" charset="0"/>
              </a:rPr>
              <a:t>      </a:t>
            </a:r>
            <a:r>
              <a:rPr lang="en-US" sz="2000" dirty="0">
                <a:solidFill>
                  <a:srgbClr val="FF0000"/>
                </a:solidFill>
                <a:ea typeface="ＭＳ Ｐゴシック" charset="0"/>
                <a:hlinkClick r:id="rId2"/>
              </a:rPr>
              <a:t>https://www.youtube.com/watch?v=YpdP_0-IEOw</a:t>
            </a:r>
            <a:endParaRPr lang="en-US" sz="2000" dirty="0">
              <a:solidFill>
                <a:srgbClr val="FF0000"/>
              </a:solidFill>
              <a:ea typeface="ＭＳ Ｐゴシック" charset="0"/>
            </a:endParaRPr>
          </a:p>
          <a:p>
            <a:pPr>
              <a:buFont typeface="Wingdings" charset="0"/>
              <a:buChar char="l"/>
              <a:defRPr/>
            </a:pPr>
            <a:r>
              <a:rPr lang="en-US" sz="2000" dirty="0">
                <a:solidFill>
                  <a:srgbClr val="FF0000"/>
                </a:solidFill>
                <a:ea typeface="ＭＳ Ｐゴシック" charset="0"/>
              </a:rPr>
              <a:t>Radford, (generate voices also here)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2000" dirty="0">
                <a:solidFill>
                  <a:srgbClr val="FF0000"/>
                </a:solidFill>
                <a:ea typeface="ＭＳ Ｐゴシック" charset="0"/>
              </a:rPr>
              <a:t>     </a:t>
            </a:r>
            <a:r>
              <a:rPr lang="en-US" sz="2000" dirty="0">
                <a:solidFill>
                  <a:srgbClr val="FF0000"/>
                </a:solidFill>
                <a:ea typeface="ＭＳ Ｐゴシック" charset="0"/>
                <a:hlinkClick r:id="rId3"/>
              </a:rPr>
              <a:t>https://www.youtube.com/watch?v=KeJINHjyzOU</a:t>
            </a:r>
            <a:endParaRPr lang="en-US" sz="2000" dirty="0">
              <a:solidFill>
                <a:srgbClr val="FF0000"/>
              </a:solidFill>
              <a:ea typeface="ＭＳ Ｐゴシック" charset="0"/>
            </a:endParaRPr>
          </a:p>
          <a:p>
            <a:pPr>
              <a:buFont typeface="Wingdings" charset="0"/>
              <a:buChar char="l"/>
              <a:defRPr/>
            </a:pPr>
            <a:r>
              <a:rPr lang="en-US" sz="2000" dirty="0">
                <a:solidFill>
                  <a:srgbClr val="FF0000"/>
                </a:solidFill>
                <a:ea typeface="ＭＳ Ｐゴシック" charset="0"/>
              </a:rPr>
              <a:t>Tips for training GAN: </a:t>
            </a:r>
            <a:r>
              <a:rPr lang="zh-TW" altLang="en-US" sz="2000" dirty="0">
                <a:ea typeface="ＭＳ Ｐゴシック" charset="0"/>
              </a:rPr>
              <a:t>https://github.com/soumith/ganhacks</a:t>
            </a:r>
          </a:p>
          <a:p>
            <a:pPr>
              <a:buFont typeface="Wingdings" charset="0"/>
              <a:buChar char="l"/>
              <a:defRPr/>
            </a:pPr>
            <a:endParaRPr lang="en-US" sz="2000" dirty="0">
              <a:solidFill>
                <a:srgbClr val="FF0000"/>
              </a:solidFill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3E8E3048-963A-44FC-924C-E3C2CBAA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Next few images from Goodfellow lecture</a:t>
            </a:r>
          </a:p>
        </p:txBody>
      </p:sp>
      <p:pic>
        <p:nvPicPr>
          <p:cNvPr id="34818" name="Picture 3" descr="Screen Shot 2017-05-06 at 2.13.54 AM.png">
            <a:extLst>
              <a:ext uri="{FF2B5EF4-FFF2-40B4-BE49-F238E27FC236}">
                <a16:creationId xmlns:a16="http://schemas.microsoft.com/office/drawing/2014/main" id="{B35ECC0C-27A8-4BFF-893F-EE7307462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5700"/>
            <a:ext cx="7912100" cy="570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Box 4">
            <a:extLst>
              <a:ext uri="{FF2B5EF4-FFF2-40B4-BE49-F238E27FC236}">
                <a16:creationId xmlns:a16="http://schemas.microsoft.com/office/drawing/2014/main" id="{081E616B-F6A2-402F-80CB-CD3518862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5562600"/>
            <a:ext cx="2806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Traditional mean-squared</a:t>
            </a:r>
          </a:p>
          <a:p>
            <a:pPr eaLnBrk="1" hangingPunct="1"/>
            <a:r>
              <a:rPr lang="en-US" altLang="en-US" sz="1800"/>
              <a:t>Error, averaged, blurry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877A19-126B-4DF4-8D49-D22888392E7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962400" y="5181600"/>
            <a:ext cx="0" cy="3810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41FFA432-1CD0-4425-AA89-1073E498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5842" name="Picture 3" descr="Screen Shot 2017-05-06 at 2.18.50 AM.png">
            <a:extLst>
              <a:ext uri="{FF2B5EF4-FFF2-40B4-BE49-F238E27FC236}">
                <a16:creationId xmlns:a16="http://schemas.microsoft.com/office/drawing/2014/main" id="{4F5F0117-6C72-43EA-97AC-219CE1208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7874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Box 4">
            <a:extLst>
              <a:ext uri="{FF2B5EF4-FFF2-40B4-BE49-F238E27FC236}">
                <a16:creationId xmlns:a16="http://schemas.microsoft.com/office/drawing/2014/main" id="{FD374715-C7B5-4778-9465-0703495FE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6172200"/>
            <a:ext cx="4316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Last 2 are by deep learning approaches.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3" descr="Screen Shot 2017-05-06 at 2.24.48 AM.png">
            <a:extLst>
              <a:ext uri="{FF2B5EF4-FFF2-40B4-BE49-F238E27FC236}">
                <a16:creationId xmlns:a16="http://schemas.microsoft.com/office/drawing/2014/main" id="{EE49D8FA-B134-4FA6-80A8-BD8640548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7835900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7746A942-DE89-4B48-9FF8-32A707ED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7890" name="Picture 3" descr="Screen Shot 2017-05-06 at 2.32.06 AM.png">
            <a:extLst>
              <a:ext uri="{FF2B5EF4-FFF2-40B4-BE49-F238E27FC236}">
                <a16:creationId xmlns:a16="http://schemas.microsoft.com/office/drawing/2014/main" id="{6F8A29B4-0689-450F-84B3-F35109DEB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159875" cy="645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5C1B32B8-97D3-4ADF-B7DB-D5A14481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/>
          <a:lstStyle/>
          <a:p>
            <a:r>
              <a:rPr lang="en-US" altLang="en-US" sz="3600"/>
              <a:t>Similar to word embedding </a:t>
            </a:r>
            <a:r>
              <a:rPr lang="en-US" altLang="en-US" sz="2400"/>
              <a:t>(DCGAN paper)</a:t>
            </a:r>
            <a:endParaRPr lang="en-US" altLang="en-US" sz="3600"/>
          </a:p>
        </p:txBody>
      </p:sp>
      <p:pic>
        <p:nvPicPr>
          <p:cNvPr id="38914" name="Picture 3" descr="Screen Shot 2017-05-06 at 2.36.23 AM.png">
            <a:extLst>
              <a:ext uri="{FF2B5EF4-FFF2-40B4-BE49-F238E27FC236}">
                <a16:creationId xmlns:a16="http://schemas.microsoft.com/office/drawing/2014/main" id="{15499F00-75DB-4327-96C6-63878FF9D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84300"/>
            <a:ext cx="791210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5CA863A1-E4D4-4402-A6FC-30E86BB2B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256x256 high resolution pictures</a:t>
            </a:r>
            <a:br>
              <a:rPr lang="en-US" altLang="en-US" sz="3200"/>
            </a:br>
            <a:r>
              <a:rPr lang="en-US" altLang="en-US" sz="3200"/>
              <a:t>by Plug and Play generative network</a:t>
            </a:r>
          </a:p>
        </p:txBody>
      </p:sp>
      <p:pic>
        <p:nvPicPr>
          <p:cNvPr id="39938" name="Picture 3" descr="Screen Shot 2017-05-06 at 2.43.30 AM.png">
            <a:extLst>
              <a:ext uri="{FF2B5EF4-FFF2-40B4-BE49-F238E27FC236}">
                <a16:creationId xmlns:a16="http://schemas.microsoft.com/office/drawing/2014/main" id="{1BEC9793-9A5E-4980-9947-FCEEBB1AE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08113"/>
            <a:ext cx="5778500" cy="543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5F56944B-598E-402D-9F01-8B974D821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From natural language to pictures</a:t>
            </a:r>
          </a:p>
        </p:txBody>
      </p:sp>
      <p:pic>
        <p:nvPicPr>
          <p:cNvPr id="40962" name="Picture 3" descr="Screen Shot 2017-05-06 at 2.47.23 AM.png">
            <a:extLst>
              <a:ext uri="{FF2B5EF4-FFF2-40B4-BE49-F238E27FC236}">
                <a16:creationId xmlns:a16="http://schemas.microsoft.com/office/drawing/2014/main" id="{54F6DACB-842B-4194-8320-F92705CE5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31900"/>
            <a:ext cx="7670800" cy="562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圖片 18">
            <a:extLst>
              <a:ext uri="{FF2B5EF4-FFF2-40B4-BE49-F238E27FC236}">
                <a16:creationId xmlns:a16="http://schemas.microsoft.com/office/drawing/2014/main" id="{A13D3284-21A6-4270-9AD1-CA186DE06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2852738"/>
            <a:ext cx="11811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圖片 19">
            <a:extLst>
              <a:ext uri="{FF2B5EF4-FFF2-40B4-BE49-F238E27FC236}">
                <a16:creationId xmlns:a16="http://schemas.microsoft.com/office/drawing/2014/main" id="{4562FEBA-A95C-4C5D-8077-F084A4826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25" y="2862263"/>
            <a:ext cx="11811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3EB0CB58-0C55-483F-B9C5-214BA29549D6}"/>
              </a:ext>
            </a:extLst>
          </p:cNvPr>
          <p:cNvCxnSpPr/>
          <p:nvPr/>
        </p:nvCxnSpPr>
        <p:spPr>
          <a:xfrm rot="5400000">
            <a:off x="7528719" y="2677319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4" name="標題 1">
            <a:extLst>
              <a:ext uri="{FF2B5EF4-FFF2-40B4-BE49-F238E27FC236}">
                <a16:creationId xmlns:a16="http://schemas.microsoft.com/office/drawing/2014/main" id="{159E106D-8E0A-44B5-B68B-8E513E2E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Autoencoder</a:t>
            </a:r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9E9591-68CA-48AA-AA01-514410DA230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008438" y="3186112"/>
            <a:ext cx="1208088" cy="468313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6" name="向右箭號 9">
            <a:extLst>
              <a:ext uri="{FF2B5EF4-FFF2-40B4-BE49-F238E27FC236}">
                <a16:creationId xmlns:a16="http://schemas.microsoft.com/office/drawing/2014/main" id="{07327869-9513-4DE7-BF04-4B11D21C7E81}"/>
              </a:ext>
            </a:extLst>
          </p:cNvPr>
          <p:cNvSpPr/>
          <p:nvPr/>
        </p:nvSpPr>
        <p:spPr>
          <a:xfrm>
            <a:off x="2117725" y="3132138"/>
            <a:ext cx="320675" cy="604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2DE85A4-CEC5-4A90-ACBB-D72B23487EA2}"/>
              </a:ext>
            </a:extLst>
          </p:cNvPr>
          <p:cNvCxnSpPr/>
          <p:nvPr/>
        </p:nvCxnSpPr>
        <p:spPr>
          <a:xfrm flipH="1">
            <a:off x="1438275" y="2406650"/>
            <a:ext cx="63436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02CBF0A-59FC-47DA-868A-2917FE13EDA0}"/>
              </a:ext>
            </a:extLst>
          </p:cNvPr>
          <p:cNvCxnSpPr/>
          <p:nvPr/>
        </p:nvCxnSpPr>
        <p:spPr>
          <a:xfrm rot="5400000">
            <a:off x="1193006" y="2636044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9" name="文字方塊 49">
            <a:extLst>
              <a:ext uri="{FF2B5EF4-FFF2-40B4-BE49-F238E27FC236}">
                <a16:creationId xmlns:a16="http://schemas.microsoft.com/office/drawing/2014/main" id="{6E5E1A59-9D5E-4CC8-8BF5-1AE9CF1B5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4363" y="1928813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latin typeface="Calibri" panose="020F0502020204030204" pitchFamily="34" charset="0"/>
                <a:ea typeface="新細明體" panose="02020500000000000000" pitchFamily="18" charset="-120"/>
              </a:rPr>
              <a:t>As close as possible</a:t>
            </a:r>
            <a:endParaRPr lang="zh-TW" altLang="en-US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5204C4-17B4-4F47-9267-7A069CCE2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5075" y="2932113"/>
            <a:ext cx="1308100" cy="1003300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NN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Encoder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38EF58-B3A5-4192-BEAA-155BA1A3A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3050" y="2968625"/>
            <a:ext cx="1308100" cy="981075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NN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Decoder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5" name="向右箭號 9">
            <a:extLst>
              <a:ext uri="{FF2B5EF4-FFF2-40B4-BE49-F238E27FC236}">
                <a16:creationId xmlns:a16="http://schemas.microsoft.com/office/drawing/2014/main" id="{DC9C0DE3-183A-43C8-BA6F-90F1D47B61AB}"/>
              </a:ext>
            </a:extLst>
          </p:cNvPr>
          <p:cNvSpPr/>
          <p:nvPr/>
        </p:nvSpPr>
        <p:spPr>
          <a:xfrm>
            <a:off x="3933825" y="3132138"/>
            <a:ext cx="320675" cy="604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16" name="向右箭號 9">
            <a:extLst>
              <a:ext uri="{FF2B5EF4-FFF2-40B4-BE49-F238E27FC236}">
                <a16:creationId xmlns:a16="http://schemas.microsoft.com/office/drawing/2014/main" id="{A7C671CD-AE45-416B-B0D9-AAC66652465B}"/>
              </a:ext>
            </a:extLst>
          </p:cNvPr>
          <p:cNvSpPr/>
          <p:nvPr/>
        </p:nvSpPr>
        <p:spPr>
          <a:xfrm>
            <a:off x="4937125" y="3148013"/>
            <a:ext cx="320675" cy="604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17" name="向右箭號 9">
            <a:extLst>
              <a:ext uri="{FF2B5EF4-FFF2-40B4-BE49-F238E27FC236}">
                <a16:creationId xmlns:a16="http://schemas.microsoft.com/office/drawing/2014/main" id="{BE493FD4-2E57-4C97-AFF9-54F9F5C830F6}"/>
              </a:ext>
            </a:extLst>
          </p:cNvPr>
          <p:cNvSpPr/>
          <p:nvPr/>
        </p:nvSpPr>
        <p:spPr>
          <a:xfrm>
            <a:off x="6789738" y="3148013"/>
            <a:ext cx="320675" cy="604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15375" name="文字方塊 17">
            <a:extLst>
              <a:ext uri="{FF2B5EF4-FFF2-40B4-BE49-F238E27FC236}">
                <a16:creationId xmlns:a16="http://schemas.microsoft.com/office/drawing/2014/main" id="{F6650B41-C220-4F1F-B61D-B25B942DAE1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4086226" y="3189287"/>
            <a:ext cx="1103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code</a:t>
            </a:r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0CF54E-9AE3-4A90-A4BE-B7F3B9EA510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90925" y="5240338"/>
            <a:ext cx="1208088" cy="468312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DB67689-45A0-4392-B52B-EF1BF4F14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125" y="5022850"/>
            <a:ext cx="1308100" cy="981075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NN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Decoder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4" name="向右箭號 9">
            <a:extLst>
              <a:ext uri="{FF2B5EF4-FFF2-40B4-BE49-F238E27FC236}">
                <a16:creationId xmlns:a16="http://schemas.microsoft.com/office/drawing/2014/main" id="{60EFE70D-762C-41FA-90FC-A684424A0955}"/>
              </a:ext>
            </a:extLst>
          </p:cNvPr>
          <p:cNvSpPr/>
          <p:nvPr/>
        </p:nvSpPr>
        <p:spPr>
          <a:xfrm>
            <a:off x="4519613" y="5202238"/>
            <a:ext cx="322262" cy="604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25" name="向右箭號 9">
            <a:extLst>
              <a:ext uri="{FF2B5EF4-FFF2-40B4-BE49-F238E27FC236}">
                <a16:creationId xmlns:a16="http://schemas.microsoft.com/office/drawing/2014/main" id="{5CEBBC64-56C7-4A40-8930-B733A50986C8}"/>
              </a:ext>
            </a:extLst>
          </p:cNvPr>
          <p:cNvSpPr/>
          <p:nvPr/>
        </p:nvSpPr>
        <p:spPr>
          <a:xfrm>
            <a:off x="6372225" y="5202238"/>
            <a:ext cx="322263" cy="604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507A7F7-DEF9-4355-B73C-9209D0A696F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3669507" y="5244306"/>
            <a:ext cx="11033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code</a:t>
            </a:r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22BDA91-4635-462F-9274-F44253CAF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5" y="5072063"/>
            <a:ext cx="27543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Randomly generate a vector as code</a:t>
            </a:r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DF8177A-C16F-4F96-8243-E9C02C631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9413" y="5243513"/>
            <a:ext cx="2473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Image ?</a:t>
            </a:r>
            <a:endParaRPr lang="zh-TW" altLang="en-US" sz="280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F9CBD0E-B8D8-4A15-95DD-6160B184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Autoencoder with 3 fully connected layers</a:t>
            </a:r>
          </a:p>
        </p:txBody>
      </p:sp>
      <p:pic>
        <p:nvPicPr>
          <p:cNvPr id="16386" name="Picture 3">
            <a:extLst>
              <a:ext uri="{FF2B5EF4-FFF2-40B4-BE49-F238E27FC236}">
                <a16:creationId xmlns:a16="http://schemas.microsoft.com/office/drawing/2014/main" id="{223B78CA-FBF9-44A2-AB8F-4DD32A3D1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19225"/>
            <a:ext cx="7073900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1">
            <a:extLst>
              <a:ext uri="{FF2B5EF4-FFF2-40B4-BE49-F238E27FC236}">
                <a16:creationId xmlns:a16="http://schemas.microsoft.com/office/drawing/2014/main" id="{0ABBA04A-F20F-41F0-A065-3EB514EDA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6400800"/>
            <a:ext cx="36306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Large </a:t>
            </a:r>
            <a:r>
              <a:rPr lang="en-US" altLang="en-US" sz="1800">
                <a:sym typeface="Wingdings" panose="05000000000000000000" pitchFamily="2" charset="2"/>
              </a:rPr>
              <a:t> small, learn to compress</a:t>
            </a:r>
            <a:endParaRPr lang="en-US" altLang="en-US" sz="180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BB9F0BB-CA9D-43B7-B595-C7EEF350580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133600" y="5562600"/>
            <a:ext cx="609600" cy="8382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2E65B0-F56B-4884-A3C1-70BEF3627A3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81400" y="4953000"/>
            <a:ext cx="838200" cy="1447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0" name="TextBox 8">
            <a:extLst>
              <a:ext uri="{FF2B5EF4-FFF2-40B4-BE49-F238E27FC236}">
                <a16:creationId xmlns:a16="http://schemas.microsoft.com/office/drawing/2014/main" id="{348715EF-7DF4-4B5D-AC67-E437C1A5D9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3248025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Training: model.fit(X,X)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Cost function: Σ</a:t>
            </a:r>
            <a:r>
              <a:rPr lang="en-US" altLang="en-US" sz="1800" baseline="-25000">
                <a:solidFill>
                  <a:srgbClr val="FF0000"/>
                </a:solidFill>
              </a:rPr>
              <a:t>k=1..N</a:t>
            </a:r>
            <a:r>
              <a:rPr lang="en-US" altLang="en-US" sz="1800">
                <a:solidFill>
                  <a:srgbClr val="FF0000"/>
                </a:solidFill>
              </a:rPr>
              <a:t> (x</a:t>
            </a:r>
            <a:r>
              <a:rPr lang="en-US" altLang="en-US" sz="1800" baseline="-25000">
                <a:solidFill>
                  <a:srgbClr val="FF0000"/>
                </a:solidFill>
              </a:rPr>
              <a:t>k</a:t>
            </a:r>
            <a:r>
              <a:rPr lang="en-US" altLang="en-US" sz="1800">
                <a:solidFill>
                  <a:srgbClr val="FF0000"/>
                </a:solidFill>
              </a:rPr>
              <a:t> – x’</a:t>
            </a:r>
            <a:r>
              <a:rPr lang="en-US" altLang="ja-JP" sz="1800" baseline="-25000">
                <a:solidFill>
                  <a:srgbClr val="FF0000"/>
                </a:solidFill>
              </a:rPr>
              <a:t>k</a:t>
            </a:r>
            <a:r>
              <a:rPr lang="en-US" altLang="ja-JP" sz="1800">
                <a:solidFill>
                  <a:srgbClr val="FF0000"/>
                </a:solidFill>
              </a:rPr>
              <a:t>)</a:t>
            </a:r>
            <a:r>
              <a:rPr lang="en-US" altLang="ja-JP" sz="1800" baseline="3000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標題 1">
            <a:extLst>
              <a:ext uri="{FF2B5EF4-FFF2-40B4-BE49-F238E27FC236}">
                <a16:creationId xmlns:a16="http://schemas.microsoft.com/office/drawing/2014/main" id="{1CBEBC71-E80E-41E5-86E2-CD765FB82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Auto-encoder</a:t>
            </a:r>
            <a:endParaRPr lang="zh-TW" altLang="en-US"/>
          </a:p>
        </p:txBody>
      </p:sp>
      <p:grpSp>
        <p:nvGrpSpPr>
          <p:cNvPr id="17410" name="群組 10">
            <a:extLst>
              <a:ext uri="{FF2B5EF4-FFF2-40B4-BE49-F238E27FC236}">
                <a16:creationId xmlns:a16="http://schemas.microsoft.com/office/drawing/2014/main" id="{DEFB53BF-DEBB-41E1-AE41-8BE413DAE98A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1690688"/>
            <a:ext cx="5275263" cy="1039812"/>
            <a:chOff x="3428056" y="2495962"/>
            <a:chExt cx="5275123" cy="103914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E4F5258-94D7-400F-A03A-4155E72F3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1771" y="2553075"/>
              <a:ext cx="1308065" cy="982027"/>
            </a:xfrm>
            <a:prstGeom prst="rect">
              <a:avLst/>
            </a:prstGeom>
            <a:gradFill rotWithShape="1">
              <a:gsLst>
                <a:gs pos="0">
                  <a:srgbClr val="F5F5FC"/>
                </a:gs>
                <a:gs pos="64999">
                  <a:srgbClr val="E6E6F6"/>
                </a:gs>
                <a:gs pos="100000">
                  <a:srgbClr val="DCDCF3"/>
                </a:gs>
              </a:gsLst>
              <a:lin ang="5400000" scaled="1"/>
            </a:gradFill>
            <a:ln w="9525">
              <a:solidFill>
                <a:srgbClr val="BFBFD2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000" dirty="0">
                  <a:solidFill>
                    <a:schemeClr val="dk1"/>
                  </a:solidFill>
                  <a:latin typeface="+mn-lt"/>
                  <a:ea typeface="+mn-ea"/>
                </a:rPr>
                <a:t>NN</a:t>
              </a:r>
            </a:p>
            <a:p>
              <a:pPr algn="ctr">
                <a:defRPr/>
              </a:pPr>
              <a:r>
                <a:rPr lang="en-US" altLang="zh-TW" sz="2000" dirty="0">
                  <a:solidFill>
                    <a:schemeClr val="dk1"/>
                  </a:solidFill>
                  <a:latin typeface="+mn-lt"/>
                  <a:ea typeface="+mn-ea"/>
                </a:rPr>
                <a:t>Decoder</a:t>
              </a:r>
              <a:endParaRPr lang="zh-TW" altLang="en-US" sz="20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89B31E0-E4E7-4CAC-8C3A-39227F7394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295047" y="2597240"/>
              <a:ext cx="766266" cy="823891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17430" name="矩形 5">
              <a:extLst>
                <a:ext uri="{FF2B5EF4-FFF2-40B4-BE49-F238E27FC236}">
                  <a16:creationId xmlns:a16="http://schemas.microsoft.com/office/drawing/2014/main" id="{7B619679-9DF5-4580-A80A-CB4698492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8056" y="2786286"/>
              <a:ext cx="789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b="1" i="1" u="sng"/>
                <a:t>code</a:t>
              </a:r>
              <a:endParaRPr lang="zh-TW" altLang="en-US" b="1" i="1" u="sng"/>
            </a:p>
          </p:txBody>
        </p:sp>
        <p:sp>
          <p:nvSpPr>
            <p:cNvPr id="7" name="向右箭號 6">
              <a:extLst>
                <a:ext uri="{FF2B5EF4-FFF2-40B4-BE49-F238E27FC236}">
                  <a16:creationId xmlns:a16="http://schemas.microsoft.com/office/drawing/2014/main" id="{0E1B3555-8B7F-402C-9459-D3C3C40F2D18}"/>
                </a:ext>
              </a:extLst>
            </p:cNvPr>
            <p:cNvSpPr/>
            <p:nvPr/>
          </p:nvSpPr>
          <p:spPr>
            <a:xfrm>
              <a:off x="5171085" y="2775181"/>
              <a:ext cx="473062" cy="46166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8" name="向右箭號 7">
              <a:extLst>
                <a:ext uri="{FF2B5EF4-FFF2-40B4-BE49-F238E27FC236}">
                  <a16:creationId xmlns:a16="http://schemas.microsoft.com/office/drawing/2014/main" id="{424C7685-D010-4886-8BB2-163B9D43FA81}"/>
                </a:ext>
              </a:extLst>
            </p:cNvPr>
            <p:cNvSpPr/>
            <p:nvPr/>
          </p:nvSpPr>
          <p:spPr>
            <a:xfrm>
              <a:off x="7080797" y="2787873"/>
              <a:ext cx="473062" cy="46166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pic>
          <p:nvPicPr>
            <p:cNvPr id="17433" name="圖片 9">
              <a:extLst>
                <a:ext uri="{FF2B5EF4-FFF2-40B4-BE49-F238E27FC236}">
                  <a16:creationId xmlns:a16="http://schemas.microsoft.com/office/drawing/2014/main" id="{83C0D001-5E79-400E-A924-36E0DC0D8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0950" y="2495962"/>
              <a:ext cx="1102229" cy="1018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11" name="矩形 15">
            <a:extLst>
              <a:ext uri="{FF2B5EF4-FFF2-40B4-BE49-F238E27FC236}">
                <a16:creationId xmlns:a16="http://schemas.microsoft.com/office/drawing/2014/main" id="{35234ADC-4391-48E6-B9E1-852DFCC07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1371600"/>
            <a:ext cx="1468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b="1" i="1"/>
              <a:t>2D code</a:t>
            </a:r>
            <a:endParaRPr lang="zh-TW" altLang="en-US" b="1" i="1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25C405D-D79A-41DD-B9E4-F76AC12B25F8}"/>
              </a:ext>
            </a:extLst>
          </p:cNvPr>
          <p:cNvCxnSpPr>
            <a:cxnSpLocks/>
          </p:cNvCxnSpPr>
          <p:nvPr/>
        </p:nvCxnSpPr>
        <p:spPr>
          <a:xfrm>
            <a:off x="1016000" y="4110038"/>
            <a:ext cx="4887913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E286DDB2-9953-42D9-995E-C58E77C61F27}"/>
              </a:ext>
            </a:extLst>
          </p:cNvPr>
          <p:cNvCxnSpPr>
            <a:cxnSpLocks/>
          </p:cNvCxnSpPr>
          <p:nvPr/>
        </p:nvCxnSpPr>
        <p:spPr>
          <a:xfrm flipV="1">
            <a:off x="3452813" y="1562100"/>
            <a:ext cx="0" cy="5053013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27C31FC-8023-44A0-A021-654160435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" y="3857625"/>
            <a:ext cx="739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FF"/>
                </a:solidFill>
              </a:rPr>
              <a:t>-1.5</a:t>
            </a:r>
            <a:endParaRPr lang="zh-TW" altLang="en-US">
              <a:solidFill>
                <a:srgbClr val="0000FF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F996E62-EDD2-4F71-A7D6-CCBE03CE4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950" y="3879850"/>
            <a:ext cx="741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FF"/>
                </a:solidFill>
              </a:rPr>
              <a:t>1.5</a:t>
            </a:r>
            <a:endParaRPr lang="zh-TW" altLang="en-US">
              <a:solidFill>
                <a:srgbClr val="0000FF"/>
              </a:solidFill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077303F6-6724-4062-AE56-3A32C379E2EE}"/>
              </a:ext>
            </a:extLst>
          </p:cNvPr>
          <p:cNvSpPr/>
          <p:nvPr/>
        </p:nvSpPr>
        <p:spPr>
          <a:xfrm>
            <a:off x="1058863" y="3992563"/>
            <a:ext cx="192087" cy="192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C4542C1-E02C-4F80-B6CB-9C4E35B76C9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6653" y="4301461"/>
            <a:ext cx="925318" cy="623312"/>
          </a:xfrm>
          <a:prstGeom prst="rect">
            <a:avLst/>
          </a:prstGeom>
          <a:blipFill rotWithShape="1">
            <a:blip r:embed="rId4"/>
            <a:stretch>
              <a:fillRect l="-4605" t="-3883" r="-1381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15B8BE7-86B2-40CA-B5ED-508E92EA3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913" y="2489200"/>
            <a:ext cx="1266825" cy="78740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NN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Decoder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338048F1-80D6-479C-B0C8-D68CDD66DD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2640013"/>
            <a:ext cx="485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324C93AF-91B8-42D3-8E39-89DF9629A0A5}"/>
              </a:ext>
            </a:extLst>
          </p:cNvPr>
          <p:cNvSpPr/>
          <p:nvPr/>
        </p:nvSpPr>
        <p:spPr>
          <a:xfrm>
            <a:off x="5595938" y="4011613"/>
            <a:ext cx="192087" cy="190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6695C8F-4AB3-434B-A582-9330E304322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43735" y="3228060"/>
            <a:ext cx="696088" cy="623312"/>
          </a:xfrm>
          <a:prstGeom prst="rect">
            <a:avLst/>
          </a:prstGeom>
          <a:blipFill rotWithShape="1">
            <a:blip r:embed="rId6"/>
            <a:stretch>
              <a:fillRect l="-5217" t="-3883" r="-26087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9231C14-24D5-4A1C-A1A7-491E15CE6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4700588"/>
            <a:ext cx="1266825" cy="78740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NN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Decoder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368AA7B5-0582-4DB2-805D-A9C1CC233E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700588"/>
            <a:ext cx="620713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BEA6EBFA-3B22-452A-AF36-2E4413C3F65E}"/>
              </a:ext>
            </a:extLst>
          </p:cNvPr>
          <p:cNvSpPr/>
          <p:nvPr/>
        </p:nvSpPr>
        <p:spPr>
          <a:xfrm>
            <a:off x="652463" y="2890838"/>
            <a:ext cx="522287" cy="1162050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35" name="手繪多邊形: 圖案 34">
            <a:extLst>
              <a:ext uri="{FF2B5EF4-FFF2-40B4-BE49-F238E27FC236}">
                <a16:creationId xmlns:a16="http://schemas.microsoft.com/office/drawing/2014/main" id="{2FB05106-1B30-424F-A778-3573DB23176A}"/>
              </a:ext>
            </a:extLst>
          </p:cNvPr>
          <p:cNvSpPr/>
          <p:nvPr/>
        </p:nvSpPr>
        <p:spPr>
          <a:xfrm rot="10959087">
            <a:off x="5788025" y="4178300"/>
            <a:ext cx="436563" cy="1108075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CE431700-1EB7-4542-9E0C-861C49614D14}"/>
              </a:ext>
            </a:extLst>
          </p:cNvPr>
          <p:cNvCxnSpPr>
            <a:cxnSpLocks/>
          </p:cNvCxnSpPr>
          <p:nvPr/>
        </p:nvCxnSpPr>
        <p:spPr>
          <a:xfrm>
            <a:off x="2471738" y="2862263"/>
            <a:ext cx="3143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D39EE706-D6E8-4397-8E7A-91C7E0332438}"/>
              </a:ext>
            </a:extLst>
          </p:cNvPr>
          <p:cNvCxnSpPr>
            <a:cxnSpLocks/>
          </p:cNvCxnSpPr>
          <p:nvPr/>
        </p:nvCxnSpPr>
        <p:spPr>
          <a:xfrm flipH="1">
            <a:off x="4200525" y="5064125"/>
            <a:ext cx="3143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7" grpId="0" animBg="1"/>
      <p:bldP spid="29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標題 1">
            <a:extLst>
              <a:ext uri="{FF2B5EF4-FFF2-40B4-BE49-F238E27FC236}">
                <a16:creationId xmlns:a16="http://schemas.microsoft.com/office/drawing/2014/main" id="{745F9724-DE09-4E19-8B35-5F541091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Auto-encoder</a:t>
            </a:r>
            <a:endParaRPr lang="zh-TW" altLang="en-US"/>
          </a:p>
        </p:txBody>
      </p:sp>
      <p:sp>
        <p:nvSpPr>
          <p:cNvPr id="19458" name="內容版面配置區 2">
            <a:extLst>
              <a:ext uri="{FF2B5EF4-FFF2-40B4-BE49-F238E27FC236}">
                <a16:creationId xmlns:a16="http://schemas.microsoft.com/office/drawing/2014/main" id="{B0DC243F-61B4-4A72-A009-7D88AF031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920038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19459" name="圖片 13">
            <a:extLst>
              <a:ext uri="{FF2B5EF4-FFF2-40B4-BE49-F238E27FC236}">
                <a16:creationId xmlns:a16="http://schemas.microsoft.com/office/drawing/2014/main" id="{F60A678F-0A3C-4525-9C45-66903EF36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63" y="1741488"/>
            <a:ext cx="4778375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15FCF6D-2740-4524-93DD-6EBCACB3FD8A}"/>
              </a:ext>
            </a:extLst>
          </p:cNvPr>
          <p:cNvCxnSpPr>
            <a:cxnSpLocks/>
          </p:cNvCxnSpPr>
          <p:nvPr/>
        </p:nvCxnSpPr>
        <p:spPr>
          <a:xfrm>
            <a:off x="2265363" y="4238625"/>
            <a:ext cx="4887912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4AF7FB0-42F4-44E1-843B-8BD032CA6E78}"/>
              </a:ext>
            </a:extLst>
          </p:cNvPr>
          <p:cNvCxnSpPr>
            <a:cxnSpLocks/>
          </p:cNvCxnSpPr>
          <p:nvPr/>
        </p:nvCxnSpPr>
        <p:spPr>
          <a:xfrm flipV="1">
            <a:off x="4702175" y="1690688"/>
            <a:ext cx="0" cy="505142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2" name="文字方塊 21">
            <a:extLst>
              <a:ext uri="{FF2B5EF4-FFF2-40B4-BE49-F238E27FC236}">
                <a16:creationId xmlns:a16="http://schemas.microsoft.com/office/drawing/2014/main" id="{C94C51AF-F942-4567-8DF3-BAFF33D10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5588" y="3986213"/>
            <a:ext cx="739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FF"/>
                </a:solidFill>
              </a:rPr>
              <a:t>-1.5</a:t>
            </a:r>
            <a:endParaRPr lang="zh-TW" altLang="en-US">
              <a:solidFill>
                <a:srgbClr val="0000FF"/>
              </a:solidFill>
            </a:endParaRPr>
          </a:p>
        </p:txBody>
      </p:sp>
      <p:sp>
        <p:nvSpPr>
          <p:cNvPr id="19463" name="文字方塊 22">
            <a:extLst>
              <a:ext uri="{FF2B5EF4-FFF2-40B4-BE49-F238E27FC236}">
                <a16:creationId xmlns:a16="http://schemas.microsoft.com/office/drawing/2014/main" id="{3B294B5C-D896-4668-8DA3-C2D94B34E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313" y="4006850"/>
            <a:ext cx="7413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FF"/>
                </a:solidFill>
              </a:rPr>
              <a:t>1.5</a:t>
            </a:r>
            <a:endParaRPr lang="zh-TW" altLang="en-US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09778633-88C3-4AA2-B5FC-87359EF7FA2B}"/>
              </a:ext>
            </a:extLst>
          </p:cNvPr>
          <p:cNvSpPr/>
          <p:nvPr/>
        </p:nvSpPr>
        <p:spPr>
          <a:xfrm>
            <a:off x="4657725" y="5349875"/>
            <a:ext cx="4278313" cy="119856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0542493-57F2-4A59-99E5-3BCCB7357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7763" y="865188"/>
            <a:ext cx="1308100" cy="1001712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NN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Encoder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AFB4850-2795-4D4E-9CE4-1974AB6A7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895350"/>
            <a:ext cx="1308100" cy="981075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NN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Decoder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A9387F-15FE-4C47-A193-AC4CBD691C2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77482" y="1205706"/>
            <a:ext cx="1001712" cy="32067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509" name="矩形 15">
            <a:extLst>
              <a:ext uri="{FF2B5EF4-FFF2-40B4-BE49-F238E27FC236}">
                <a16:creationId xmlns:a16="http://schemas.microsoft.com/office/drawing/2014/main" id="{EB07B95E-3974-436C-A1A9-B0224034C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9238" y="1809750"/>
            <a:ext cx="790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b="1" i="1" u="sng"/>
              <a:t>code</a:t>
            </a:r>
            <a:endParaRPr lang="zh-TW" altLang="en-US" b="1" i="1" u="sng"/>
          </a:p>
        </p:txBody>
      </p:sp>
      <p:sp>
        <p:nvSpPr>
          <p:cNvPr id="21" name="向右箭號 24">
            <a:extLst>
              <a:ext uri="{FF2B5EF4-FFF2-40B4-BE49-F238E27FC236}">
                <a16:creationId xmlns:a16="http://schemas.microsoft.com/office/drawing/2014/main" id="{5D183B1A-1A88-444E-B7D7-7F7A37ACDDBA}"/>
              </a:ext>
            </a:extLst>
          </p:cNvPr>
          <p:cNvSpPr/>
          <p:nvPr/>
        </p:nvSpPr>
        <p:spPr>
          <a:xfrm>
            <a:off x="3795713" y="1152525"/>
            <a:ext cx="473075" cy="460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1511" name="矩形 26">
            <a:extLst>
              <a:ext uri="{FF2B5EF4-FFF2-40B4-BE49-F238E27FC236}">
                <a16:creationId xmlns:a16="http://schemas.microsoft.com/office/drawing/2014/main" id="{26673DD6-11CB-45E4-8C4F-9A7E67954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738" y="1135063"/>
            <a:ext cx="844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input</a:t>
            </a:r>
            <a:endParaRPr lang="zh-TW" altLang="en-US"/>
          </a:p>
        </p:txBody>
      </p:sp>
      <p:sp>
        <p:nvSpPr>
          <p:cNvPr id="28" name="向右箭號 24">
            <a:extLst>
              <a:ext uri="{FF2B5EF4-FFF2-40B4-BE49-F238E27FC236}">
                <a16:creationId xmlns:a16="http://schemas.microsoft.com/office/drawing/2014/main" id="{AFF39BBD-3652-4E44-83EF-B84A5BEC6CB8}"/>
              </a:ext>
            </a:extLst>
          </p:cNvPr>
          <p:cNvSpPr/>
          <p:nvPr/>
        </p:nvSpPr>
        <p:spPr>
          <a:xfrm>
            <a:off x="4678363" y="1158875"/>
            <a:ext cx="473075" cy="4619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1513" name="矩形 28">
            <a:extLst>
              <a:ext uri="{FF2B5EF4-FFF2-40B4-BE49-F238E27FC236}">
                <a16:creationId xmlns:a16="http://schemas.microsoft.com/office/drawing/2014/main" id="{86D8E4F4-1D3C-4E84-A4C2-68508DF5A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0713" y="1135063"/>
            <a:ext cx="1038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output</a:t>
            </a:r>
            <a:endParaRPr lang="zh-TW" altLang="en-US"/>
          </a:p>
        </p:txBody>
      </p:sp>
      <p:sp>
        <p:nvSpPr>
          <p:cNvPr id="30" name="向右箭號 24">
            <a:extLst>
              <a:ext uri="{FF2B5EF4-FFF2-40B4-BE49-F238E27FC236}">
                <a16:creationId xmlns:a16="http://schemas.microsoft.com/office/drawing/2014/main" id="{E60A9A51-3446-4E05-9FAD-61F42B8293A0}"/>
              </a:ext>
            </a:extLst>
          </p:cNvPr>
          <p:cNvSpPr/>
          <p:nvPr/>
        </p:nvSpPr>
        <p:spPr>
          <a:xfrm>
            <a:off x="1949450" y="1135063"/>
            <a:ext cx="473075" cy="4619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1" name="向右箭號 24">
            <a:extLst>
              <a:ext uri="{FF2B5EF4-FFF2-40B4-BE49-F238E27FC236}">
                <a16:creationId xmlns:a16="http://schemas.microsoft.com/office/drawing/2014/main" id="{5628CEE1-4168-471A-B449-F06579AF2A21}"/>
              </a:ext>
            </a:extLst>
          </p:cNvPr>
          <p:cNvSpPr/>
          <p:nvPr/>
        </p:nvSpPr>
        <p:spPr>
          <a:xfrm>
            <a:off x="6519863" y="1158875"/>
            <a:ext cx="473075" cy="4619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1516" name="文字方塊 7">
            <a:extLst>
              <a:ext uri="{FF2B5EF4-FFF2-40B4-BE49-F238E27FC236}">
                <a16:creationId xmlns:a16="http://schemas.microsoft.com/office/drawing/2014/main" id="{FF2D3B16-81DA-4BD5-9CD1-B47C81E10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13" y="168275"/>
            <a:ext cx="29130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Auto-encoder</a:t>
            </a:r>
            <a:endParaRPr lang="zh-TW" altLang="en-US" sz="2800" b="1" i="1" u="sng"/>
          </a:p>
        </p:txBody>
      </p:sp>
      <p:sp>
        <p:nvSpPr>
          <p:cNvPr id="21517" name="文字方塊 31">
            <a:extLst>
              <a:ext uri="{FF2B5EF4-FFF2-40B4-BE49-F238E27FC236}">
                <a16:creationId xmlns:a16="http://schemas.microsoft.com/office/drawing/2014/main" id="{08D7ABB1-A9BF-40D3-ADF2-1B88A315E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2009775"/>
            <a:ext cx="2911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VAE</a:t>
            </a:r>
            <a:endParaRPr lang="zh-TW" altLang="en-US" sz="2800" b="1" i="1" u="sng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A5E1FDF-7FEC-4656-BF0D-1A787A2B1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013" y="3044825"/>
            <a:ext cx="1308100" cy="1001713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NN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Encoder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4" name="向右箭號 24">
            <a:extLst>
              <a:ext uri="{FF2B5EF4-FFF2-40B4-BE49-F238E27FC236}">
                <a16:creationId xmlns:a16="http://schemas.microsoft.com/office/drawing/2014/main" id="{AE982C6E-1AF2-4DDB-A915-CBB1694D4AEB}"/>
              </a:ext>
            </a:extLst>
          </p:cNvPr>
          <p:cNvSpPr/>
          <p:nvPr/>
        </p:nvSpPr>
        <p:spPr>
          <a:xfrm rot="19527676">
            <a:off x="2901950" y="2846388"/>
            <a:ext cx="473075" cy="4619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B92CE5C-B0C7-4A73-89DF-D92CDC32D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" y="3286125"/>
            <a:ext cx="842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input</a:t>
            </a:r>
            <a:endParaRPr lang="zh-TW" altLang="en-US"/>
          </a:p>
        </p:txBody>
      </p:sp>
      <p:sp>
        <p:nvSpPr>
          <p:cNvPr id="36" name="向右箭號 24">
            <a:extLst>
              <a:ext uri="{FF2B5EF4-FFF2-40B4-BE49-F238E27FC236}">
                <a16:creationId xmlns:a16="http://schemas.microsoft.com/office/drawing/2014/main" id="{857AD521-5CD8-41D3-A17F-411428DF7D37}"/>
              </a:ext>
            </a:extLst>
          </p:cNvPr>
          <p:cNvSpPr/>
          <p:nvPr/>
        </p:nvSpPr>
        <p:spPr>
          <a:xfrm>
            <a:off x="925513" y="3286125"/>
            <a:ext cx="473075" cy="4619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向右箭號 24">
            <a:extLst>
              <a:ext uri="{FF2B5EF4-FFF2-40B4-BE49-F238E27FC236}">
                <a16:creationId xmlns:a16="http://schemas.microsoft.com/office/drawing/2014/main" id="{B77554CE-8786-4632-9768-A4E84A5606F3}"/>
              </a:ext>
            </a:extLst>
          </p:cNvPr>
          <p:cNvSpPr/>
          <p:nvPr/>
        </p:nvSpPr>
        <p:spPr>
          <a:xfrm rot="2388685" flipV="1">
            <a:off x="2892425" y="3871913"/>
            <a:ext cx="473075" cy="4619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0D453F4-6307-497C-849B-FA3068A77DD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074445" y="3552031"/>
            <a:ext cx="1001712" cy="320675"/>
          </a:xfrm>
          <a:prstGeom prst="rect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9FE2E7F-7B39-4059-A644-C0EB372E9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8888" y="3203575"/>
            <a:ext cx="1308100" cy="981075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NN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Decoder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01B048A-F3DF-4939-AD00-865FC34EA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0" y="3443288"/>
            <a:ext cx="1038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output</a:t>
            </a:r>
            <a:endParaRPr lang="zh-TW" altLang="en-US"/>
          </a:p>
        </p:txBody>
      </p:sp>
      <p:sp>
        <p:nvSpPr>
          <p:cNvPr id="43" name="向右箭號 24">
            <a:extLst>
              <a:ext uri="{FF2B5EF4-FFF2-40B4-BE49-F238E27FC236}">
                <a16:creationId xmlns:a16="http://schemas.microsoft.com/office/drawing/2014/main" id="{E4ED8770-2C7D-40CD-A391-5FA8F80C5D72}"/>
              </a:ext>
            </a:extLst>
          </p:cNvPr>
          <p:cNvSpPr/>
          <p:nvPr/>
        </p:nvSpPr>
        <p:spPr>
          <a:xfrm>
            <a:off x="7677150" y="3467100"/>
            <a:ext cx="473075" cy="4619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13B0E44B-3453-40B4-A0FB-D40BC5D9E62F}"/>
              </a:ext>
            </a:extLst>
          </p:cNvPr>
          <p:cNvGrpSpPr>
            <a:grpSpLocks/>
          </p:cNvGrpSpPr>
          <p:nvPr/>
        </p:nvGrpSpPr>
        <p:grpSpPr bwMode="auto">
          <a:xfrm>
            <a:off x="3303588" y="2403475"/>
            <a:ext cx="608012" cy="1084263"/>
            <a:chOff x="3289409" y="2450377"/>
            <a:chExt cx="608032" cy="1085259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03644E27-292C-4821-97AE-3905791FC2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77820" y="2817619"/>
              <a:ext cx="1002633" cy="433401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1564" name="文字方塊 43">
              <a:extLst>
                <a:ext uri="{FF2B5EF4-FFF2-40B4-BE49-F238E27FC236}">
                  <a16:creationId xmlns:a16="http://schemas.microsoft.com/office/drawing/2014/main" id="{6149DA43-DA9F-4EFF-A14F-2BEE68D316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2442" y="2450377"/>
              <a:ext cx="6049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/>
                <a:t>m</a:t>
              </a:r>
              <a:r>
                <a:rPr lang="en-US" altLang="zh-TW" baseline="-25000"/>
                <a:t>1</a:t>
              </a:r>
              <a:endParaRPr lang="zh-TW" altLang="en-US" baseline="-25000"/>
            </a:p>
          </p:txBody>
        </p:sp>
        <p:sp>
          <p:nvSpPr>
            <p:cNvPr id="21565" name="文字方塊 44">
              <a:extLst>
                <a:ext uri="{FF2B5EF4-FFF2-40B4-BE49-F238E27FC236}">
                  <a16:creationId xmlns:a16="http://schemas.microsoft.com/office/drawing/2014/main" id="{DBC93D65-8F48-4370-BE87-2D62860465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0983" y="2761667"/>
              <a:ext cx="6049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/>
                <a:t>m</a:t>
              </a:r>
              <a:r>
                <a:rPr lang="en-US" altLang="zh-TW" baseline="-25000"/>
                <a:t>2</a:t>
              </a:r>
              <a:endParaRPr lang="zh-TW" altLang="en-US" baseline="-25000"/>
            </a:p>
          </p:txBody>
        </p:sp>
        <p:sp>
          <p:nvSpPr>
            <p:cNvPr id="21566" name="文字方塊 45">
              <a:extLst>
                <a:ext uri="{FF2B5EF4-FFF2-40B4-BE49-F238E27FC236}">
                  <a16:creationId xmlns:a16="http://schemas.microsoft.com/office/drawing/2014/main" id="{2F0D9D60-D6B4-4DF7-A9DD-3DE636A708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9409" y="3072957"/>
              <a:ext cx="6049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/>
                <a:t>m</a:t>
              </a:r>
              <a:r>
                <a:rPr lang="en-US" altLang="zh-TW" baseline="-25000"/>
                <a:t>3</a:t>
              </a:r>
              <a:endParaRPr lang="zh-TW" altLang="en-US" baseline="-25000"/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BA32777A-01C2-4FAB-A2BF-650C736FCFB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02769" y="3880644"/>
            <a:ext cx="1001713" cy="434975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4469813-F46D-4BD8-8F69-5A0920EDC38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086894" y="5006181"/>
            <a:ext cx="1003300" cy="433388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B0E0FABB-6056-4976-B548-5AEB89963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2388" y="4806950"/>
            <a:ext cx="19970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From a normal distribution</a:t>
            </a:r>
            <a:endParaRPr lang="zh-TW" altLang="en-US" sz="2000"/>
          </a:p>
        </p:txBody>
      </p:sp>
      <p:sp>
        <p:nvSpPr>
          <p:cNvPr id="67" name="向右箭號 24">
            <a:extLst>
              <a:ext uri="{FF2B5EF4-FFF2-40B4-BE49-F238E27FC236}">
                <a16:creationId xmlns:a16="http://schemas.microsoft.com/office/drawing/2014/main" id="{DA360C41-0A70-4E5D-BEE6-EC9E1C50E068}"/>
              </a:ext>
            </a:extLst>
          </p:cNvPr>
          <p:cNvSpPr/>
          <p:nvPr/>
        </p:nvSpPr>
        <p:spPr>
          <a:xfrm>
            <a:off x="5826125" y="3463925"/>
            <a:ext cx="474663" cy="460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E54E345D-1BEB-4C54-A586-10C55AFBA88C}"/>
              </a:ext>
            </a:extLst>
          </p:cNvPr>
          <p:cNvSpPr/>
          <p:nvPr/>
        </p:nvSpPr>
        <p:spPr>
          <a:xfrm>
            <a:off x="4105275" y="4440238"/>
            <a:ext cx="425450" cy="425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tx1"/>
                </a:solidFill>
              </a:rPr>
              <a:t>X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D37C782D-3334-49AC-B8D5-0F59F9B21E52}"/>
              </a:ext>
            </a:extLst>
          </p:cNvPr>
          <p:cNvSpPr/>
          <p:nvPr/>
        </p:nvSpPr>
        <p:spPr>
          <a:xfrm>
            <a:off x="4737100" y="3490913"/>
            <a:ext cx="425450" cy="425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+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9DCD43F9-C691-490A-9982-5FBCFA222AF8}"/>
              </a:ext>
            </a:extLst>
          </p:cNvPr>
          <p:cNvSpPr txBox="1"/>
          <p:nvPr/>
        </p:nvSpPr>
        <p:spPr>
          <a:xfrm>
            <a:off x="5909807" y="2196892"/>
            <a:ext cx="2829727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219B9619-3FF9-4780-9298-EFD641EC5091}"/>
              </a:ext>
            </a:extLst>
          </p:cNvPr>
          <p:cNvCxnSpPr/>
          <p:nvPr/>
        </p:nvCxnSpPr>
        <p:spPr>
          <a:xfrm>
            <a:off x="3890963" y="5291138"/>
            <a:ext cx="42703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05EAE7F2-3D54-4390-A25D-A4A63690E3F9}"/>
              </a:ext>
            </a:extLst>
          </p:cNvPr>
          <p:cNvCxnSpPr/>
          <p:nvPr/>
        </p:nvCxnSpPr>
        <p:spPr>
          <a:xfrm>
            <a:off x="3881438" y="4098925"/>
            <a:ext cx="42703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48E4299D-A8E6-484E-8D25-73ACDD830B33}"/>
              </a:ext>
            </a:extLst>
          </p:cNvPr>
          <p:cNvCxnSpPr>
            <a:endCxn id="68" idx="0"/>
          </p:cNvCxnSpPr>
          <p:nvPr/>
        </p:nvCxnSpPr>
        <p:spPr>
          <a:xfrm>
            <a:off x="4318000" y="4116388"/>
            <a:ext cx="0" cy="3238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F25B5747-0C6F-490E-991E-EB8DB08944C9}"/>
              </a:ext>
            </a:extLst>
          </p:cNvPr>
          <p:cNvCxnSpPr/>
          <p:nvPr/>
        </p:nvCxnSpPr>
        <p:spPr>
          <a:xfrm>
            <a:off x="4318000" y="4864100"/>
            <a:ext cx="0" cy="4270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2FC7F2A6-FBDB-4D48-9F8C-B8386EBFC254}"/>
              </a:ext>
            </a:extLst>
          </p:cNvPr>
          <p:cNvCxnSpPr/>
          <p:nvPr/>
        </p:nvCxnSpPr>
        <p:spPr>
          <a:xfrm>
            <a:off x="3833813" y="2989263"/>
            <a:ext cx="111601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0BE2238E-C8E5-403F-A728-F6F26F893C2B}"/>
              </a:ext>
            </a:extLst>
          </p:cNvPr>
          <p:cNvCxnSpPr/>
          <p:nvPr/>
        </p:nvCxnSpPr>
        <p:spPr>
          <a:xfrm>
            <a:off x="4510088" y="4652963"/>
            <a:ext cx="43973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9CD9E4DE-EEE7-4C52-87E2-EA79BCC2D4AC}"/>
              </a:ext>
            </a:extLst>
          </p:cNvPr>
          <p:cNvCxnSpPr/>
          <p:nvPr/>
        </p:nvCxnSpPr>
        <p:spPr>
          <a:xfrm flipV="1">
            <a:off x="4949825" y="3967163"/>
            <a:ext cx="0" cy="685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48D49BB5-FFFE-44FF-8CE2-FC2164AC3903}"/>
              </a:ext>
            </a:extLst>
          </p:cNvPr>
          <p:cNvCxnSpPr>
            <a:stCxn id="69" idx="0"/>
          </p:cNvCxnSpPr>
          <p:nvPr/>
        </p:nvCxnSpPr>
        <p:spPr>
          <a:xfrm flipV="1">
            <a:off x="4949825" y="2928938"/>
            <a:ext cx="0" cy="5619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29CAE806-372E-4C94-8F9F-196E4E8A6CAB}"/>
              </a:ext>
            </a:extLst>
          </p:cNvPr>
          <p:cNvCxnSpPr/>
          <p:nvPr/>
        </p:nvCxnSpPr>
        <p:spPr>
          <a:xfrm>
            <a:off x="5162550" y="3713163"/>
            <a:ext cx="2524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BA82155B-2F2D-44BF-A1B2-3712C8FFF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3813" y="3579813"/>
            <a:ext cx="671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exp</a:t>
            </a:r>
            <a:endParaRPr lang="zh-TW" altLang="en-US"/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AB25B565-9EA2-4A51-AB59-1AB4C7A037F0}"/>
              </a:ext>
            </a:extLst>
          </p:cNvPr>
          <p:cNvSpPr txBox="1"/>
          <p:nvPr/>
        </p:nvSpPr>
        <p:spPr>
          <a:xfrm>
            <a:off x="5562600" y="4953000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Minimize</a:t>
            </a:r>
            <a:endParaRPr lang="zh-TW" altLang="en-US" sz="2400" dirty="0"/>
          </a:p>
        </p:txBody>
      </p:sp>
      <p:sp>
        <p:nvSpPr>
          <p:cNvPr id="21550" name="矩形 1">
            <a:extLst>
              <a:ext uri="{FF2B5EF4-FFF2-40B4-BE49-F238E27FC236}">
                <a16:creationId xmlns:a16="http://schemas.microsoft.com/office/drawing/2014/main" id="{437F922F-D01E-47C6-8292-AA8FB6CDD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38" y="5878513"/>
            <a:ext cx="43386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Auto-Encoding Variational Bayes, https://arxiv.org/abs/1312.6114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3EEF85-BBAF-4EEB-8982-C824D9AAC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581400"/>
            <a:ext cx="412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σ</a:t>
            </a:r>
            <a:r>
              <a:rPr lang="en-US" altLang="en-US" sz="1800" baseline="-25000"/>
              <a:t>1</a:t>
            </a:r>
            <a:endParaRPr lang="en-US" altLang="en-US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BF207-4145-42CA-99CE-C45093556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886200"/>
            <a:ext cx="412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σ</a:t>
            </a:r>
            <a:r>
              <a:rPr lang="en-US" altLang="en-US" sz="1800" baseline="-25000"/>
              <a:t>2</a:t>
            </a:r>
            <a:endParaRPr lang="en-US" altLang="en-US" sz="18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53522E6-AE49-4E1D-A97A-644E5E4AC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4191000"/>
            <a:ext cx="412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σ</a:t>
            </a:r>
            <a:r>
              <a:rPr lang="en-US" altLang="en-US" sz="1800" baseline="-25000"/>
              <a:t>3</a:t>
            </a:r>
            <a:endParaRPr lang="en-US" altLang="en-US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84D0C-6A32-4204-876C-59CF6DF93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5334000"/>
            <a:ext cx="398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</a:t>
            </a:r>
            <a:r>
              <a:rPr lang="en-US" altLang="en-US" sz="1800" baseline="-25000"/>
              <a:t>3</a:t>
            </a:r>
            <a:endParaRPr lang="en-US" altLang="en-US" sz="1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A1E3D59-E867-489C-B107-D267F1829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5029200"/>
            <a:ext cx="398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</a:t>
            </a:r>
            <a:r>
              <a:rPr lang="en-US" altLang="en-US" sz="1800" baseline="-25000"/>
              <a:t>2</a:t>
            </a:r>
            <a:endParaRPr lang="en-US" altLang="en-US" sz="18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8249549-9852-47B4-9F39-5E4980850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4724400"/>
            <a:ext cx="398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</a:t>
            </a:r>
            <a:r>
              <a:rPr lang="en-US" altLang="en-US" sz="1800" baseline="-25000"/>
              <a:t>1</a:t>
            </a:r>
            <a:endParaRPr lang="en-US" altLang="en-US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D6355-8188-4250-8FD0-A0FC5B74F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419600"/>
            <a:ext cx="2147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/>
              <a:t>c</a:t>
            </a:r>
            <a:r>
              <a:rPr lang="en-US" altLang="en-US" sz="2000" baseline="-25000"/>
              <a:t>i</a:t>
            </a:r>
            <a:r>
              <a:rPr lang="en-US" altLang="en-US" sz="2000"/>
              <a:t> = exp(σ</a:t>
            </a:r>
            <a:r>
              <a:rPr lang="en-US" altLang="en-US" sz="2000" baseline="-25000"/>
              <a:t>i</a:t>
            </a:r>
            <a:r>
              <a:rPr lang="en-US" altLang="en-US" sz="2000"/>
              <a:t>)e</a:t>
            </a:r>
            <a:r>
              <a:rPr lang="en-US" altLang="en-US" sz="2000" baseline="-25000"/>
              <a:t>i</a:t>
            </a:r>
            <a:r>
              <a:rPr lang="en-US" altLang="en-US" sz="2000"/>
              <a:t> + m</a:t>
            </a:r>
            <a:r>
              <a:rPr lang="en-US" altLang="en-US" sz="2000" baseline="-25000"/>
              <a:t>i</a:t>
            </a:r>
            <a:endParaRPr lang="en-US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BFBA8C-FE59-4138-9038-1E0053138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715000"/>
            <a:ext cx="3933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Σ</a:t>
            </a:r>
            <a:r>
              <a:rPr lang="en-US" altLang="en-US" baseline="-25000"/>
              <a:t>i=1..3</a:t>
            </a:r>
            <a:r>
              <a:rPr lang="en-US" altLang="en-US"/>
              <a:t> [exp(σ</a:t>
            </a:r>
            <a:r>
              <a:rPr lang="en-US" altLang="en-US" baseline="-25000"/>
              <a:t>i</a:t>
            </a:r>
            <a:r>
              <a:rPr lang="en-US" altLang="en-US"/>
              <a:t>)−(1+σ</a:t>
            </a:r>
            <a:r>
              <a:rPr lang="en-US" altLang="en-US" baseline="-25000"/>
              <a:t>i</a:t>
            </a:r>
            <a:r>
              <a:rPr lang="en-US" altLang="en-US"/>
              <a:t>)+(m</a:t>
            </a:r>
            <a:r>
              <a:rPr lang="en-US" altLang="en-US" baseline="-25000"/>
              <a:t>i</a:t>
            </a:r>
            <a:r>
              <a:rPr lang="en-US" altLang="en-US"/>
              <a:t>)</a:t>
            </a:r>
            <a:r>
              <a:rPr lang="en-US" altLang="en-US" baseline="30000"/>
              <a:t>2</a:t>
            </a:r>
            <a:r>
              <a:rPr lang="en-US" altLang="en-US"/>
              <a:t>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2A55DD-EB94-4177-AEFC-54A0FE422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810000"/>
            <a:ext cx="385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c</a:t>
            </a:r>
            <a:r>
              <a:rPr lang="en-US" altLang="en-US" sz="1800" baseline="-25000"/>
              <a:t>3</a:t>
            </a:r>
            <a:endParaRPr lang="en-US" altLang="en-US" sz="18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EFDA0CA-B571-4F73-B2F3-55DB8034B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505200"/>
            <a:ext cx="385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c</a:t>
            </a:r>
            <a:r>
              <a:rPr lang="en-US" altLang="en-US" sz="1800" baseline="-25000"/>
              <a:t>2</a:t>
            </a:r>
            <a:endParaRPr lang="en-US" altLang="en-US" sz="18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BE4F5FB-86D8-43B9-9495-247453989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200400"/>
            <a:ext cx="385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c</a:t>
            </a:r>
            <a:r>
              <a:rPr lang="en-US" altLang="en-US" sz="1800" baseline="-25000"/>
              <a:t>1</a:t>
            </a:r>
            <a:endParaRPr lang="en-US" altLang="en-US" sz="1800"/>
          </a:p>
        </p:txBody>
      </p:sp>
      <p:sp>
        <p:nvSpPr>
          <p:cNvPr id="21562" name="TextBox 1">
            <a:extLst>
              <a:ext uri="{FF2B5EF4-FFF2-40B4-BE49-F238E27FC236}">
                <a16:creationId xmlns:a16="http://schemas.microsoft.com/office/drawing/2014/main" id="{33AD9FB9-626C-4504-A9D6-808EDC1E2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6248400"/>
            <a:ext cx="4164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This constrains σ</a:t>
            </a:r>
            <a:r>
              <a:rPr lang="en-US" altLang="en-US" sz="1800" baseline="-25000"/>
              <a:t>i </a:t>
            </a:r>
            <a:r>
              <a:rPr lang="en-US" altLang="en-US" sz="1800"/>
              <a:t>approacing 0 is good</a:t>
            </a:r>
            <a:r>
              <a:rPr lang="en-US" altLang="en-US" sz="1800" baseline="-25000"/>
              <a:t> </a:t>
            </a:r>
            <a:r>
              <a:rPr lang="en-US" altLang="en-US" sz="18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33" grpId="0" animBg="1"/>
      <p:bldP spid="34" grpId="0" animBg="1"/>
      <p:bldP spid="35" grpId="0"/>
      <p:bldP spid="36" grpId="0" animBg="1"/>
      <p:bldP spid="37" grpId="0" animBg="1"/>
      <p:bldP spid="40" grpId="0" animBg="1"/>
      <p:bldP spid="40" grpId="1" animBg="1"/>
      <p:bldP spid="41" grpId="0" animBg="1"/>
      <p:bldP spid="42" grpId="0"/>
      <p:bldP spid="43" grpId="0" animBg="1"/>
      <p:bldP spid="49" grpId="0" animBg="1"/>
      <p:bldP spid="56" grpId="0" animBg="1"/>
      <p:bldP spid="63" grpId="0"/>
      <p:bldP spid="67" grpId="0" animBg="1"/>
      <p:bldP spid="68" grpId="0" animBg="1"/>
      <p:bldP spid="69" grpId="0" animBg="1"/>
      <p:bldP spid="95" grpId="0"/>
      <p:bldP spid="3" grpId="0"/>
      <p:bldP spid="4" grpId="0"/>
      <p:bldP spid="71" grpId="0"/>
      <p:bldP spid="5" grpId="0"/>
      <p:bldP spid="73" grpId="0"/>
      <p:bldP spid="76" grpId="0"/>
      <p:bldP spid="7" grpId="0"/>
      <p:bldP spid="9" grpId="0"/>
      <p:bldP spid="10" grpId="0"/>
      <p:bldP spid="77" grpId="0"/>
      <p:bldP spid="7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>
            <a:extLst>
              <a:ext uri="{FF2B5EF4-FFF2-40B4-BE49-F238E27FC236}">
                <a16:creationId xmlns:a16="http://schemas.microsoft.com/office/drawing/2014/main" id="{28760281-E6BF-4E44-B189-C2CC0A1AB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Problems of VAE</a:t>
            </a:r>
            <a:endParaRPr lang="zh-TW" altLang="en-US"/>
          </a:p>
        </p:txBody>
      </p:sp>
      <p:sp>
        <p:nvSpPr>
          <p:cNvPr id="22530" name="內容版面配置區 2">
            <a:extLst>
              <a:ext uri="{FF2B5EF4-FFF2-40B4-BE49-F238E27FC236}">
                <a16:creationId xmlns:a16="http://schemas.microsoft.com/office/drawing/2014/main" id="{87EA9ABC-741F-41B5-B7F4-70A2360CB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/>
              <a:t>It does not really try to simulate real images</a:t>
            </a:r>
            <a:endParaRPr lang="zh-TW" altLang="en-US" sz="28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DBC494-0670-4748-A59A-7EAB3989E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138" y="2963863"/>
            <a:ext cx="1308100" cy="981075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NN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Decoder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8DF293-D89E-410D-8409-8EA2607B2FF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77057" y="2993231"/>
            <a:ext cx="766762" cy="85407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2533" name="矩形 6">
            <a:extLst>
              <a:ext uri="{FF2B5EF4-FFF2-40B4-BE49-F238E27FC236}">
                <a16:creationId xmlns:a16="http://schemas.microsoft.com/office/drawing/2014/main" id="{0E600798-D94F-455B-A0B4-4CD95EB87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514600"/>
            <a:ext cx="788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b="1" i="1" u="sng"/>
              <a:t>code</a:t>
            </a:r>
            <a:endParaRPr lang="zh-TW" altLang="en-US" b="1" i="1" u="sng"/>
          </a:p>
        </p:txBody>
      </p:sp>
      <p:sp>
        <p:nvSpPr>
          <p:cNvPr id="8" name="向右箭號 6">
            <a:extLst>
              <a:ext uri="{FF2B5EF4-FFF2-40B4-BE49-F238E27FC236}">
                <a16:creationId xmlns:a16="http://schemas.microsoft.com/office/drawing/2014/main" id="{C9228C25-5FF2-4391-96AF-7980A8C18E9A}"/>
              </a:ext>
            </a:extLst>
          </p:cNvPr>
          <p:cNvSpPr/>
          <p:nvPr/>
        </p:nvSpPr>
        <p:spPr>
          <a:xfrm>
            <a:off x="1468438" y="3184525"/>
            <a:ext cx="473075" cy="4619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向右箭號 7">
            <a:extLst>
              <a:ext uri="{FF2B5EF4-FFF2-40B4-BE49-F238E27FC236}">
                <a16:creationId xmlns:a16="http://schemas.microsoft.com/office/drawing/2014/main" id="{7345EA2D-B2E3-4E16-B066-174E0B36DE75}"/>
              </a:ext>
            </a:extLst>
          </p:cNvPr>
          <p:cNvSpPr/>
          <p:nvPr/>
        </p:nvSpPr>
        <p:spPr>
          <a:xfrm>
            <a:off x="3378200" y="3197225"/>
            <a:ext cx="473075" cy="4619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22536" name="圖片 10">
            <a:extLst>
              <a:ext uri="{FF2B5EF4-FFF2-40B4-BE49-F238E27FC236}">
                <a16:creationId xmlns:a16="http://schemas.microsoft.com/office/drawing/2014/main" id="{D960FE18-C67D-453F-B374-DB4011264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8" y="2755900"/>
            <a:ext cx="1279525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789101D-6D9E-46DA-830A-A13DD7FCD6FA}"/>
              </a:ext>
            </a:extLst>
          </p:cNvPr>
          <p:cNvSpPr/>
          <p:nvPr/>
        </p:nvSpPr>
        <p:spPr>
          <a:xfrm>
            <a:off x="4051300" y="2908300"/>
            <a:ext cx="1146175" cy="11033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tx1"/>
                </a:solidFill>
              </a:rPr>
              <a:t>Output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AE5E170-CC78-4EC6-BEDC-2C9F07625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13" y="4505325"/>
            <a:ext cx="1281112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E9AFFD6-22B7-4306-97E6-84F0D3CA9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4521200"/>
            <a:ext cx="1279525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5441F4C-4D81-4321-8D9A-D8810E31D261}"/>
              </a:ext>
            </a:extLst>
          </p:cNvPr>
          <p:cNvSpPr/>
          <p:nvPr/>
        </p:nvSpPr>
        <p:spPr>
          <a:xfrm>
            <a:off x="3276600" y="5535613"/>
            <a:ext cx="87313" cy="793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0BF0DDD-018D-4136-B1B6-BB3BC9B3B21D}"/>
              </a:ext>
            </a:extLst>
          </p:cNvPr>
          <p:cNvSpPr/>
          <p:nvPr/>
        </p:nvSpPr>
        <p:spPr>
          <a:xfrm>
            <a:off x="5778500" y="5461000"/>
            <a:ext cx="85725" cy="809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2542" name="群組 18">
            <a:extLst>
              <a:ext uri="{FF2B5EF4-FFF2-40B4-BE49-F238E27FC236}">
                <a16:creationId xmlns:a16="http://schemas.microsoft.com/office/drawing/2014/main" id="{348A9A1D-09B0-4690-ADCE-AB12AF01D3A5}"/>
              </a:ext>
            </a:extLst>
          </p:cNvPr>
          <p:cNvGrpSpPr>
            <a:grpSpLocks/>
          </p:cNvGrpSpPr>
          <p:nvPr/>
        </p:nvGrpSpPr>
        <p:grpSpPr bwMode="auto">
          <a:xfrm>
            <a:off x="5367338" y="3006725"/>
            <a:ext cx="1962150" cy="1003300"/>
            <a:chOff x="5366873" y="3093393"/>
            <a:chExt cx="1963301" cy="1003705"/>
          </a:xfrm>
        </p:grpSpPr>
        <p:sp>
          <p:nvSpPr>
            <p:cNvPr id="17" name="箭號: 左-右雙向 16">
              <a:extLst>
                <a:ext uri="{FF2B5EF4-FFF2-40B4-BE49-F238E27FC236}">
                  <a16:creationId xmlns:a16="http://schemas.microsoft.com/office/drawing/2014/main" id="{DF938E58-FB54-4007-958A-4D131454665B}"/>
                </a:ext>
              </a:extLst>
            </p:cNvPr>
            <p:cNvSpPr/>
            <p:nvPr/>
          </p:nvSpPr>
          <p:spPr>
            <a:xfrm>
              <a:off x="5366873" y="3093393"/>
              <a:ext cx="1963301" cy="26998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2551" name="文字方塊 17">
              <a:extLst>
                <a:ext uri="{FF2B5EF4-FFF2-40B4-BE49-F238E27FC236}">
                  <a16:creationId xmlns:a16="http://schemas.microsoft.com/office/drawing/2014/main" id="{213C3DB2-62E0-4FE2-9348-A270DB1DAA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6078" y="3266101"/>
              <a:ext cx="1843314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/>
                <a:t>As close as possible</a:t>
              </a:r>
              <a:endParaRPr lang="zh-TW" altLang="en-US"/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0875748-2F26-4780-8A6F-77AD409FF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" y="4789488"/>
            <a:ext cx="28987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One pixel difference to the target</a:t>
            </a:r>
            <a:endParaRPr lang="zh-TW" altLang="en-US" sz="200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44C54F4-1990-4DA8-820F-6AF039E0D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5388" y="4803775"/>
            <a:ext cx="28971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>
                <a:solidFill>
                  <a:srgbClr val="000000"/>
                </a:solidFill>
              </a:rPr>
              <a:t>Also one pixel difference to the target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D1065598-5191-40EB-8F71-250D817F876A}"/>
              </a:ext>
            </a:extLst>
          </p:cNvPr>
          <p:cNvSpPr/>
          <p:nvPr/>
        </p:nvSpPr>
        <p:spPr>
          <a:xfrm rot="3205515">
            <a:off x="5106988" y="4081463"/>
            <a:ext cx="566737" cy="4651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A45738A0-41F9-4FFA-B949-98EEE8672F1C}"/>
              </a:ext>
            </a:extLst>
          </p:cNvPr>
          <p:cNvSpPr/>
          <p:nvPr/>
        </p:nvSpPr>
        <p:spPr>
          <a:xfrm rot="18394485" flipH="1">
            <a:off x="3623469" y="4079082"/>
            <a:ext cx="566737" cy="4635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32F8657-C205-4643-8689-0772ABC59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5867400"/>
            <a:ext cx="1504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Realistic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699A06B-C0A9-49BF-BCA3-957358433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2525" y="5864225"/>
            <a:ext cx="13160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Fake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2549" name="TextBox 1">
            <a:extLst>
              <a:ext uri="{FF2B5EF4-FFF2-40B4-BE49-F238E27FC236}">
                <a16:creationId xmlns:a16="http://schemas.microsoft.com/office/drawing/2014/main" id="{9715D287-9553-4F93-B58F-00BB8164A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6488113"/>
            <a:ext cx="2925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VAE treats these the same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/>
      <p:bldP spid="21" grpId="0"/>
      <p:bldP spid="22" grpId="0" animBg="1"/>
      <p:bldP spid="23" grpId="0" animBg="1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標題 1">
            <a:extLst>
              <a:ext uri="{FF2B5EF4-FFF2-40B4-BE49-F238E27FC236}">
                <a16:creationId xmlns:a16="http://schemas.microsoft.com/office/drawing/2014/main" id="{DC3B0B1D-C917-4AE6-8B08-A8391FDE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Gradual and step-wise</a:t>
            </a:r>
            <a:r>
              <a:rPr lang="en-US" altLang="zh-TW">
                <a:solidFill>
                  <a:srgbClr val="FF0000"/>
                </a:solidFill>
              </a:rPr>
              <a:t> </a:t>
            </a:r>
            <a:r>
              <a:rPr lang="en-US" altLang="zh-TW"/>
              <a:t>generation</a:t>
            </a:r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66B733-EC76-461A-A5CA-9AB72DC82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8" y="1714500"/>
            <a:ext cx="1517650" cy="1284288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NN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Generator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v1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1D5A2C6-2F28-46A4-8EFE-C33550AFA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8" y="4292600"/>
            <a:ext cx="1517650" cy="1284288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chemeClr val="dk1"/>
                </a:solidFill>
                <a:latin typeface="+mn-lt"/>
                <a:ea typeface="+mn-ea"/>
              </a:rPr>
              <a:t>Discri-minator</a:t>
            </a:r>
            <a:endParaRPr lang="en-US" altLang="zh-TW" sz="2400" dirty="0">
              <a:solidFill>
                <a:schemeClr val="dk1"/>
              </a:solidFill>
              <a:latin typeface="+mn-lt"/>
              <a:ea typeface="+mn-ea"/>
            </a:endParaRPr>
          </a:p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v1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pSp>
        <p:nvGrpSpPr>
          <p:cNvPr id="23556" name="群組 8">
            <a:extLst>
              <a:ext uri="{FF2B5EF4-FFF2-40B4-BE49-F238E27FC236}">
                <a16:creationId xmlns:a16="http://schemas.microsoft.com/office/drawing/2014/main" id="{B279822A-166A-4B3D-894B-A742BFD58D87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5900738"/>
            <a:ext cx="4216400" cy="808037"/>
            <a:chOff x="2432087" y="5867400"/>
            <a:chExt cx="4216363" cy="808392"/>
          </a:xfrm>
        </p:grpSpPr>
        <p:pic>
          <p:nvPicPr>
            <p:cNvPr id="23581" name="Picture 2" descr="「mnist」的圖片搜尋結果">
              <a:extLst>
                <a:ext uri="{FF2B5EF4-FFF2-40B4-BE49-F238E27FC236}">
                  <a16:creationId xmlns:a16="http://schemas.microsoft.com/office/drawing/2014/main" id="{D1812F37-2910-413D-9190-A398A6D4F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177" y="5867400"/>
              <a:ext cx="2627273" cy="808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82" name="文字方塊 7">
              <a:extLst>
                <a:ext uri="{FF2B5EF4-FFF2-40B4-BE49-F238E27FC236}">
                  <a16:creationId xmlns:a16="http://schemas.microsoft.com/office/drawing/2014/main" id="{5C1519D9-856D-4547-A42A-CFDB279D3D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2087" y="6062748"/>
              <a:ext cx="1763697" cy="400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 sz="2000"/>
                <a:t>Real images:</a:t>
              </a:r>
              <a:endParaRPr lang="zh-TW" altLang="en-US" sz="2000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2E4E46E7-B647-4491-A2E9-D8AFAF739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900" y="1704975"/>
            <a:ext cx="1517650" cy="1284288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NN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Generator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v2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D86C1A7-D268-419F-9412-3858D40AA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900" y="4283075"/>
            <a:ext cx="1517650" cy="1284288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chemeClr val="dk1"/>
                </a:solidFill>
                <a:latin typeface="+mn-lt"/>
                <a:ea typeface="+mn-ea"/>
              </a:rPr>
              <a:t>Discri-minator</a:t>
            </a:r>
            <a:endParaRPr lang="en-US" altLang="zh-TW" sz="2400" dirty="0">
              <a:solidFill>
                <a:schemeClr val="dk1"/>
              </a:solidFill>
              <a:latin typeface="+mn-lt"/>
              <a:ea typeface="+mn-ea"/>
            </a:endParaRPr>
          </a:p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v2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59B965D-34D1-409A-B48A-576AD238B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450" y="1690688"/>
            <a:ext cx="1517650" cy="1284287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NN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Generator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v3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A3FDBC8-1EFA-4ADF-8CAE-01FD4D242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450" y="4268788"/>
            <a:ext cx="1517650" cy="1284287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 err="1">
                <a:solidFill>
                  <a:schemeClr val="dk1"/>
                </a:solidFill>
                <a:latin typeface="+mn-lt"/>
                <a:ea typeface="+mn-ea"/>
              </a:rPr>
              <a:t>Discri-minator</a:t>
            </a:r>
            <a:endParaRPr lang="en-US" altLang="zh-TW" sz="2400" dirty="0">
              <a:solidFill>
                <a:schemeClr val="dk1"/>
              </a:solidFill>
              <a:latin typeface="+mn-lt"/>
              <a:ea typeface="+mn-ea"/>
            </a:endParaRPr>
          </a:p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v3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A723CF7E-5F7F-450A-BEAB-3672E76F1A2E}"/>
              </a:ext>
            </a:extLst>
          </p:cNvPr>
          <p:cNvSpPr/>
          <p:nvPr/>
        </p:nvSpPr>
        <p:spPr>
          <a:xfrm>
            <a:off x="2774950" y="4603750"/>
            <a:ext cx="890588" cy="7016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48669139-390C-42B0-8CDA-E54BFEF9C26D}"/>
              </a:ext>
            </a:extLst>
          </p:cNvPr>
          <p:cNvSpPr/>
          <p:nvPr/>
        </p:nvSpPr>
        <p:spPr>
          <a:xfrm>
            <a:off x="5649913" y="4603750"/>
            <a:ext cx="892175" cy="7016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E6740AE8-3842-4A73-81BB-901EDE6591FC}"/>
              </a:ext>
            </a:extLst>
          </p:cNvPr>
          <p:cNvSpPr/>
          <p:nvPr/>
        </p:nvSpPr>
        <p:spPr>
          <a:xfrm>
            <a:off x="2774950" y="1997075"/>
            <a:ext cx="890588" cy="7016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AA3F9E67-15F2-4D94-AF75-9ADB869B06E7}"/>
              </a:ext>
            </a:extLst>
          </p:cNvPr>
          <p:cNvSpPr/>
          <p:nvPr/>
        </p:nvSpPr>
        <p:spPr>
          <a:xfrm>
            <a:off x="5649913" y="1997075"/>
            <a:ext cx="892175" cy="7016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0C8DD66-FA46-473D-B435-1FA2EF8A2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3325813"/>
            <a:ext cx="22050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30F6014-A6FE-486F-88B6-086DB355A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3340100"/>
            <a:ext cx="21018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8440E5EB-5B7B-4A6C-A4AD-05D782AC7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3" y="3427413"/>
            <a:ext cx="1963737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D5E39C2F-3EFF-489C-89A8-50735D62DCC2}"/>
              </a:ext>
            </a:extLst>
          </p:cNvPr>
          <p:cNvCxnSpPr/>
          <p:nvPr/>
        </p:nvCxnSpPr>
        <p:spPr>
          <a:xfrm flipH="1">
            <a:off x="1752600" y="3019425"/>
            <a:ext cx="0" cy="41910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4463694-0EA2-4D48-A607-BC62A6F03737}"/>
              </a:ext>
            </a:extLst>
          </p:cNvPr>
          <p:cNvCxnSpPr/>
          <p:nvPr/>
        </p:nvCxnSpPr>
        <p:spPr>
          <a:xfrm flipH="1">
            <a:off x="4633913" y="3019425"/>
            <a:ext cx="0" cy="41910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6B8E9B97-3402-46FE-B600-DAB9AAE35D10}"/>
              </a:ext>
            </a:extLst>
          </p:cNvPr>
          <p:cNvCxnSpPr/>
          <p:nvPr/>
        </p:nvCxnSpPr>
        <p:spPr>
          <a:xfrm flipH="1">
            <a:off x="7515225" y="3019425"/>
            <a:ext cx="0" cy="41910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6BA6E09-A3D5-467F-AEA3-7C31821085E4}"/>
              </a:ext>
            </a:extLst>
          </p:cNvPr>
          <p:cNvCxnSpPr/>
          <p:nvPr/>
        </p:nvCxnSpPr>
        <p:spPr>
          <a:xfrm>
            <a:off x="1733550" y="3813175"/>
            <a:ext cx="0" cy="41751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152D1721-A580-4549-A17F-0ED714A933AB}"/>
              </a:ext>
            </a:extLst>
          </p:cNvPr>
          <p:cNvCxnSpPr/>
          <p:nvPr/>
        </p:nvCxnSpPr>
        <p:spPr>
          <a:xfrm>
            <a:off x="4632325" y="3786188"/>
            <a:ext cx="0" cy="41751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3B234D3-EAE0-4C3D-9536-B276D629BCB6}"/>
              </a:ext>
            </a:extLst>
          </p:cNvPr>
          <p:cNvCxnSpPr/>
          <p:nvPr/>
        </p:nvCxnSpPr>
        <p:spPr>
          <a:xfrm>
            <a:off x="7543800" y="3786188"/>
            <a:ext cx="0" cy="41751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A88E893B-094D-40AE-907B-EC880A16C4E7}"/>
              </a:ext>
            </a:extLst>
          </p:cNvPr>
          <p:cNvCxnSpPr/>
          <p:nvPr/>
        </p:nvCxnSpPr>
        <p:spPr>
          <a:xfrm flipV="1">
            <a:off x="6232525" y="5576888"/>
            <a:ext cx="1311275" cy="4191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0C68CDD-197C-4B32-801C-0A0FFE96B152}"/>
              </a:ext>
            </a:extLst>
          </p:cNvPr>
          <p:cNvCxnSpPr/>
          <p:nvPr/>
        </p:nvCxnSpPr>
        <p:spPr>
          <a:xfrm flipH="1" flipV="1">
            <a:off x="1925638" y="5646738"/>
            <a:ext cx="1873250" cy="3492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F5FCDFC6-2DFB-4872-A183-8B4253D93280}"/>
              </a:ext>
            </a:extLst>
          </p:cNvPr>
          <p:cNvCxnSpPr/>
          <p:nvPr/>
        </p:nvCxnSpPr>
        <p:spPr>
          <a:xfrm flipH="1" flipV="1">
            <a:off x="4657725" y="5576888"/>
            <a:ext cx="279400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77" name="TextBox 2">
            <a:extLst>
              <a:ext uri="{FF2B5EF4-FFF2-40B4-BE49-F238E27FC236}">
                <a16:creationId xmlns:a16="http://schemas.microsoft.com/office/drawing/2014/main" id="{441EE4F7-D826-49AE-9E43-8FABB57AA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4495800"/>
            <a:ext cx="11541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Generated</a:t>
            </a:r>
          </a:p>
          <a:p>
            <a:pPr eaLnBrk="1" hangingPunct="1"/>
            <a:r>
              <a:rPr lang="en-US" altLang="en-US" sz="1600"/>
              <a:t>images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1F17F9-EBE6-4C19-804D-2622F363C4A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3400" y="3886200"/>
            <a:ext cx="228600" cy="6096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79" name="TextBox 4">
            <a:extLst>
              <a:ext uri="{FF2B5EF4-FFF2-40B4-BE49-F238E27FC236}">
                <a16:creationId xmlns:a16="http://schemas.microsoft.com/office/drawing/2014/main" id="{FBECDED8-5D28-4E6C-ADDC-5E527A4E8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6019800"/>
            <a:ext cx="19161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These are</a:t>
            </a:r>
          </a:p>
          <a:p>
            <a:pPr eaLnBrk="1" hangingPunct="1"/>
            <a:r>
              <a:rPr lang="en-US" altLang="en-US" sz="1800"/>
              <a:t>Binary classifiers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5DE99D-DC91-4BB2-A3FB-19834475E45F}"/>
              </a:ext>
            </a:extLst>
          </p:cNvPr>
          <p:cNvCxnSpPr>
            <a:cxnSpLocks noChangeShapeType="1"/>
            <a:stCxn id="23579" idx="0"/>
          </p:cNvCxnSpPr>
          <p:nvPr/>
        </p:nvCxnSpPr>
        <p:spPr bwMode="auto">
          <a:xfrm flipV="1">
            <a:off x="996950" y="5638800"/>
            <a:ext cx="374650" cy="3810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52277</TotalTime>
  <Words>705</Words>
  <Application>Microsoft Office PowerPoint</Application>
  <PresentationFormat>On-screen Show (4:3)</PresentationFormat>
  <Paragraphs>192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 Generative Adversarial Network</vt:lpstr>
      <vt:lpstr> Generative Adversarial Network</vt:lpstr>
      <vt:lpstr>Autoencoder</vt:lpstr>
      <vt:lpstr>Autoencoder with 3 fully connected layers</vt:lpstr>
      <vt:lpstr>Auto-encoder</vt:lpstr>
      <vt:lpstr>Auto-encoder</vt:lpstr>
      <vt:lpstr>PowerPoint Presentation</vt:lpstr>
      <vt:lpstr>Problems of VAE</vt:lpstr>
      <vt:lpstr>Gradual and step-wise generation</vt:lpstr>
      <vt:lpstr>GAN – Learn a discriminator</vt:lpstr>
      <vt:lpstr>GAN – Learn a generator</vt:lpstr>
      <vt:lpstr>Generating 2nd element figures</vt:lpstr>
      <vt:lpstr>GAN – generating 2nd element figures</vt:lpstr>
      <vt:lpstr>GAN – generating 2nd element figures</vt:lpstr>
      <vt:lpstr>GAN – generating 2nd element figures</vt:lpstr>
      <vt:lpstr>GAN – generating 2nd element figures</vt:lpstr>
      <vt:lpstr>GAN – generating 2nd element figures</vt:lpstr>
      <vt:lpstr>GAN – generating 2nd element figures</vt:lpstr>
      <vt:lpstr>GAN – generating 2nd element figures</vt:lpstr>
      <vt:lpstr>Next few images from Goodfellow lecture</vt:lpstr>
      <vt:lpstr>PowerPoint Presentation</vt:lpstr>
      <vt:lpstr>PowerPoint Presentation</vt:lpstr>
      <vt:lpstr>PowerPoint Presentation</vt:lpstr>
      <vt:lpstr>Similar to word embedding (DCGAN paper)</vt:lpstr>
      <vt:lpstr>256x256 high resolution pictures by Plug and Play generative network</vt:lpstr>
      <vt:lpstr>From natural language to pictures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gahangir.hossain@outlook.com</cp:lastModifiedBy>
  <cp:revision>425</cp:revision>
  <dcterms:created xsi:type="dcterms:W3CDTF">2017-04-15T17:01:01Z</dcterms:created>
  <dcterms:modified xsi:type="dcterms:W3CDTF">2019-06-30T22:00:38Z</dcterms:modified>
</cp:coreProperties>
</file>